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3" r:id="rId4"/>
    <p:sldMasterId id="2147483666" r:id="rId5"/>
    <p:sldMasterId id="2147483689" r:id="rId6"/>
    <p:sldMasterId id="2147483663" r:id="rId7"/>
    <p:sldMasterId id="2147483685" r:id="rId8"/>
    <p:sldMasterId id="2147483686" r:id="rId9"/>
    <p:sldMasterId id="2147483676" r:id="rId10"/>
    <p:sldMasterId id="2147483691" r:id="rId11"/>
  </p:sldMasterIdLst>
  <p:notesMasterIdLst>
    <p:notesMasterId r:id="rId21"/>
  </p:notesMasterIdLst>
  <p:handoutMasterIdLst>
    <p:handoutMasterId r:id="rId22"/>
  </p:handoutMasterIdLst>
  <p:sldIdLst>
    <p:sldId id="274" r:id="rId12"/>
    <p:sldId id="263" r:id="rId13"/>
    <p:sldId id="275" r:id="rId14"/>
    <p:sldId id="276" r:id="rId15"/>
    <p:sldId id="278" r:id="rId16"/>
    <p:sldId id="279" r:id="rId17"/>
    <p:sldId id="281" r:id="rId18"/>
    <p:sldId id="277" r:id="rId19"/>
    <p:sldId id="267"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4D4D4D"/>
    <a:srgbClr val="5F5F5F"/>
    <a:srgbClr val="777777"/>
    <a:srgbClr val="808080"/>
    <a:srgbClr val="969696"/>
    <a:srgbClr val="B2B2B2"/>
    <a:srgbClr val="C0C0C0"/>
    <a:srgbClr val="DDDDDD"/>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745" autoAdjust="0"/>
  </p:normalViewPr>
  <p:slideViewPr>
    <p:cSldViewPr snapToObjects="1">
      <p:cViewPr varScale="1">
        <p:scale>
          <a:sx n="107" d="100"/>
          <a:sy n="107" d="100"/>
        </p:scale>
        <p:origin x="-1200" y="-96"/>
      </p:cViewPr>
      <p:guideLst>
        <p:guide orient="horz" pos="2160"/>
        <p:guide pos="2880"/>
      </p:guideLst>
    </p:cSldViewPr>
  </p:slideViewPr>
  <p:notesTextViewPr>
    <p:cViewPr>
      <p:scale>
        <a:sx n="125" d="100"/>
        <a:sy n="125" d="100"/>
      </p:scale>
      <p:origin x="0" y="0"/>
    </p:cViewPr>
  </p:notesTextViewPr>
  <p:sorterViewPr>
    <p:cViewPr>
      <p:scale>
        <a:sx n="66" d="100"/>
        <a:sy n="66" d="100"/>
      </p:scale>
      <p:origin x="0" y="0"/>
    </p:cViewPr>
  </p:sorterViewPr>
  <p:notesViewPr>
    <p:cSldViewPr snapToGrid="0" snapToObjects="1">
      <p:cViewPr varScale="1">
        <p:scale>
          <a:sx n="98" d="100"/>
          <a:sy n="98" d="100"/>
        </p:scale>
        <p:origin x="-356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4.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presProps" Target="presProps.xml"/><Relationship Id="rId10" Type="http://schemas.openxmlformats.org/officeDocument/2006/relationships/slideMaster" Target="slideMasters/slideMaster7.xml"/><Relationship Id="rId19" Type="http://schemas.openxmlformats.org/officeDocument/2006/relationships/slide" Target="slides/slide8.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CC67A0D-BCA0-41E7-81BC-0D9C412C762F}" type="datetimeFigureOut">
              <a:rPr lang="en-US" smtClean="0"/>
              <a:t>7/25/2016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8B7A401-23B3-4098-99D8-2AFE05CFA99C}" type="slidenum">
              <a:rPr lang="en-US" smtClean="0"/>
              <a:t>‹#›</a:t>
            </a:fld>
            <a:endParaRPr lang="en-US"/>
          </a:p>
        </p:txBody>
      </p:sp>
    </p:spTree>
    <p:extLst>
      <p:ext uri="{BB962C8B-B14F-4D97-AF65-F5344CB8AC3E}">
        <p14:creationId xmlns:p14="http://schemas.microsoft.com/office/powerpoint/2010/main" val="314407098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4.png>
</file>

<file path=ppt/media/image5.png>
</file>

<file path=ppt/media/image7.png>
</file>

<file path=ppt/media/image8.png>
</file>

<file path=ppt/media/image9.png>
</file>

<file path=ppt/media/media1.wmv>
</file>

<file path=ppt/media/media2.wmv>
</file>

<file path=ppt/media/media3.wmv>
</file>

<file path=ppt/media/media4.wmv>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04B335-A784-469F-88DC-9255CA0CC16C}" type="datetimeFigureOut">
              <a:rPr lang="en-US" smtClean="0"/>
              <a:t>7/25/2016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4A68BE5-AA8B-4B3A-9B20-25A081C8DE4A}" type="slidenum">
              <a:rPr lang="en-US" smtClean="0"/>
              <a:t>‹#›</a:t>
            </a:fld>
            <a:endParaRPr lang="en-US"/>
          </a:p>
        </p:txBody>
      </p:sp>
    </p:spTree>
    <p:extLst>
      <p:ext uri="{BB962C8B-B14F-4D97-AF65-F5344CB8AC3E}">
        <p14:creationId xmlns:p14="http://schemas.microsoft.com/office/powerpoint/2010/main" val="2502709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Good</a:t>
            </a:r>
            <a:r>
              <a:rPr lang="en-US" baseline="0" dirty="0" smtClean="0"/>
              <a:t> afternoon everyone,</a:t>
            </a:r>
          </a:p>
          <a:p>
            <a:endParaRPr lang="en-US" baseline="0" dirty="0" smtClean="0"/>
          </a:p>
          <a:p>
            <a:r>
              <a:rPr lang="en-US" baseline="0" dirty="0" smtClean="0"/>
              <a:t>My name is Richard Yang and I’m an REU intern with the Social Simulation at ICT.</a:t>
            </a:r>
          </a:p>
          <a:p>
            <a:endParaRPr lang="en-US" baseline="0" dirty="0" smtClean="0"/>
          </a:p>
          <a:p>
            <a:r>
              <a:rPr lang="en-US" baseline="0" smtClean="0"/>
              <a:t>Today</a:t>
            </a:r>
            <a:endParaRPr lang="en-US" dirty="0"/>
          </a:p>
        </p:txBody>
      </p:sp>
      <p:sp>
        <p:nvSpPr>
          <p:cNvPr id="4" name="Slide Number Placeholder 3"/>
          <p:cNvSpPr>
            <a:spLocks noGrp="1"/>
          </p:cNvSpPr>
          <p:nvPr>
            <p:ph type="sldNum" sz="quarter" idx="10"/>
          </p:nvPr>
        </p:nvSpPr>
        <p:spPr/>
        <p:txBody>
          <a:bodyPr/>
          <a:lstStyle/>
          <a:p>
            <a:fld id="{04A68BE5-AA8B-4B3A-9B20-25A081C8DE4A}" type="slidenum">
              <a:rPr lang="en-US" smtClean="0"/>
              <a:t>1</a:t>
            </a:fld>
            <a:endParaRPr lang="en-US"/>
          </a:p>
        </p:txBody>
      </p:sp>
    </p:spTree>
    <p:extLst>
      <p:ext uri="{BB962C8B-B14F-4D97-AF65-F5344CB8AC3E}">
        <p14:creationId xmlns:p14="http://schemas.microsoft.com/office/powerpoint/2010/main" val="3929186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start off, one of the</a:t>
            </a:r>
            <a:r>
              <a:rPr lang="en-US" baseline="0" dirty="0" smtClean="0"/>
              <a:t> research areas of ICT is to simulate human social interaction in groups.</a:t>
            </a:r>
          </a:p>
          <a:p>
            <a:endParaRPr lang="en-US" baseline="0" dirty="0" smtClean="0"/>
          </a:p>
          <a:p>
            <a:r>
              <a:rPr lang="en-US" baseline="0" dirty="0" smtClean="0"/>
              <a:t>So this summer, my project has three goals. The first is to design virtual autonomous agents can work together in a team, and putting them in a scenario where teamwork is important.</a:t>
            </a:r>
          </a:p>
          <a:p>
            <a:endParaRPr lang="en-US" baseline="0" dirty="0" smtClean="0"/>
          </a:p>
          <a:p>
            <a:r>
              <a:rPr lang="en-US" baseline="0" dirty="0" smtClean="0"/>
              <a:t>Then we look at how these agents learn, by training them and providing feedback. And to model how agents change their behavior as a result.</a:t>
            </a:r>
          </a:p>
          <a:p>
            <a:endParaRPr lang="en-US" baseline="0" dirty="0" smtClean="0"/>
          </a:p>
          <a:p>
            <a:r>
              <a:rPr lang="en-US" baseline="0" dirty="0" smtClean="0"/>
              <a:t>Finally, to look at how different training and feedback strategies will affect them. Such as training agents through multiple scenarios or with different teammates.</a:t>
            </a:r>
          </a:p>
          <a:p>
            <a:endParaRPr lang="en-US" baseline="0" dirty="0" smtClean="0"/>
          </a:p>
          <a:p>
            <a:r>
              <a:rPr lang="en-US" baseline="0" dirty="0" smtClean="0"/>
              <a:t>So my overall goal is to build a simulation to study agent personalities, learning models, and training strategies. Which then we can see how it reflects in the real world with real people.</a:t>
            </a:r>
          </a:p>
        </p:txBody>
      </p:sp>
      <p:sp>
        <p:nvSpPr>
          <p:cNvPr id="4" name="Slide Number Placeholder 3"/>
          <p:cNvSpPr>
            <a:spLocks noGrp="1"/>
          </p:cNvSpPr>
          <p:nvPr>
            <p:ph type="sldNum" sz="quarter" idx="10"/>
          </p:nvPr>
        </p:nvSpPr>
        <p:spPr/>
        <p:txBody>
          <a:bodyPr/>
          <a:lstStyle/>
          <a:p>
            <a:fld id="{04A68BE5-AA8B-4B3A-9B20-25A081C8DE4A}" type="slidenum">
              <a:rPr lang="en-US" smtClean="0"/>
              <a:t>2</a:t>
            </a:fld>
            <a:endParaRPr lang="en-US"/>
          </a:p>
        </p:txBody>
      </p:sp>
    </p:spTree>
    <p:extLst>
      <p:ext uri="{BB962C8B-B14F-4D97-AF65-F5344CB8AC3E}">
        <p14:creationId xmlns:p14="http://schemas.microsoft.com/office/powerpoint/2010/main" val="15212814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summer, I</a:t>
            </a:r>
            <a:r>
              <a:rPr lang="en-US" baseline="0" dirty="0" smtClean="0"/>
              <a:t> </a:t>
            </a:r>
            <a:r>
              <a:rPr lang="en-US" baseline="0" dirty="0"/>
              <a:t>worked with ICT’s </a:t>
            </a:r>
            <a:r>
              <a:rPr lang="en-US" baseline="0" dirty="0" err="1"/>
              <a:t>PsychSim</a:t>
            </a:r>
            <a:r>
              <a:rPr lang="en-US" baseline="0" dirty="0"/>
              <a:t> toolkit in my project. </a:t>
            </a:r>
            <a:r>
              <a:rPr lang="en-US" baseline="0" dirty="0" err="1"/>
              <a:t>PsychSim</a:t>
            </a:r>
            <a:r>
              <a:rPr lang="en-US" baseline="0" dirty="0"/>
              <a:t> is a tool to model interactions and decision making in </a:t>
            </a:r>
            <a:r>
              <a:rPr lang="en-US" baseline="0" dirty="0" err="1"/>
              <a:t>multiagent</a:t>
            </a:r>
            <a:r>
              <a:rPr lang="en-US" baseline="0" dirty="0"/>
              <a:t> systems. </a:t>
            </a:r>
          </a:p>
          <a:p>
            <a:endParaRPr lang="en-US" baseline="0" dirty="0" smtClean="0"/>
          </a:p>
          <a:p>
            <a:r>
              <a:rPr lang="en-US" baseline="0" dirty="0" smtClean="0"/>
              <a:t>Inside a </a:t>
            </a:r>
            <a:r>
              <a:rPr lang="en-US" baseline="0" dirty="0" err="1" smtClean="0"/>
              <a:t>PsychSim</a:t>
            </a:r>
            <a:r>
              <a:rPr lang="en-US" baseline="0" dirty="0" smtClean="0"/>
              <a:t> world, there exists these entities that are capable of making decisions, and they’re called Agents. </a:t>
            </a:r>
            <a:endParaRPr lang="en-US" baseline="0" dirty="0" smtClean="0"/>
          </a:p>
          <a:p>
            <a:r>
              <a:rPr lang="en-US" baseline="0" dirty="0" smtClean="0"/>
              <a:t>In </a:t>
            </a:r>
            <a:r>
              <a:rPr lang="en-US" baseline="0" dirty="0" smtClean="0"/>
              <a:t>order to make decisions, Agents have features that represent their current state in the world. </a:t>
            </a:r>
            <a:endParaRPr lang="en-US" baseline="0" dirty="0" smtClean="0"/>
          </a:p>
          <a:p>
            <a:r>
              <a:rPr lang="en-US" baseline="0" dirty="0" smtClean="0"/>
              <a:t>And </a:t>
            </a:r>
            <a:r>
              <a:rPr lang="en-US" baseline="0" dirty="0" smtClean="0"/>
              <a:t>they also have actions, which result in changing the world in someway after the action is taken. </a:t>
            </a:r>
            <a:endParaRPr lang="en-US" baseline="0" dirty="0" smtClean="0"/>
          </a:p>
          <a:p>
            <a:r>
              <a:rPr lang="en-US" baseline="0" dirty="0" smtClean="0"/>
              <a:t>So </a:t>
            </a:r>
            <a:r>
              <a:rPr lang="en-US" baseline="0" dirty="0" smtClean="0"/>
              <a:t>agents can have multiple actions, but they take actions based on an incentive for their behavior, or we call that the reward function. </a:t>
            </a:r>
          </a:p>
          <a:p>
            <a:endParaRPr lang="en-US" baseline="0" dirty="0"/>
          </a:p>
          <a:p>
            <a:r>
              <a:rPr lang="en-US" baseline="0" dirty="0"/>
              <a:t>With these models, the agents can perform autonomously in their environment.</a:t>
            </a:r>
            <a:endParaRPr lang="en-US" dirty="0"/>
          </a:p>
        </p:txBody>
      </p:sp>
      <p:sp>
        <p:nvSpPr>
          <p:cNvPr id="4" name="Slide Number Placeholder 3"/>
          <p:cNvSpPr>
            <a:spLocks noGrp="1"/>
          </p:cNvSpPr>
          <p:nvPr>
            <p:ph type="sldNum" sz="quarter" idx="10"/>
          </p:nvPr>
        </p:nvSpPr>
        <p:spPr/>
        <p:txBody>
          <a:bodyPr/>
          <a:lstStyle/>
          <a:p>
            <a:fld id="{04A68BE5-AA8B-4B3A-9B20-25A081C8DE4A}" type="slidenum">
              <a:rPr lang="en-US" smtClean="0"/>
              <a:t>3</a:t>
            </a:fld>
            <a:endParaRPr lang="en-US"/>
          </a:p>
        </p:txBody>
      </p:sp>
    </p:spTree>
    <p:extLst>
      <p:ext uri="{BB962C8B-B14F-4D97-AF65-F5344CB8AC3E}">
        <p14:creationId xmlns:p14="http://schemas.microsoft.com/office/powerpoint/2010/main" val="3301501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a:t>
            </a:r>
            <a:r>
              <a:rPr lang="en-US" baseline="0" dirty="0"/>
              <a:t> designed a scenario that is modeled after a game of capture the flag set in a 2-dimensional world.</a:t>
            </a:r>
          </a:p>
          <a:p>
            <a:endParaRPr lang="en-US" baseline="0" dirty="0"/>
          </a:p>
          <a:p>
            <a:r>
              <a:rPr lang="en-US" baseline="0" dirty="0"/>
              <a:t>There are four types of agents in the scenario. The goal of </a:t>
            </a:r>
            <a:endParaRPr lang="en-US" dirty="0"/>
          </a:p>
        </p:txBody>
      </p:sp>
      <p:sp>
        <p:nvSpPr>
          <p:cNvPr id="4" name="Slide Number Placeholder 3"/>
          <p:cNvSpPr>
            <a:spLocks noGrp="1"/>
          </p:cNvSpPr>
          <p:nvPr>
            <p:ph type="sldNum" sz="quarter" idx="10"/>
          </p:nvPr>
        </p:nvSpPr>
        <p:spPr/>
        <p:txBody>
          <a:bodyPr/>
          <a:lstStyle/>
          <a:p>
            <a:fld id="{04A68BE5-AA8B-4B3A-9B20-25A081C8DE4A}" type="slidenum">
              <a:rPr lang="en-US" smtClean="0"/>
              <a:t>4</a:t>
            </a:fld>
            <a:endParaRPr lang="en-US"/>
          </a:p>
        </p:txBody>
      </p:sp>
    </p:spTree>
    <p:extLst>
      <p:ext uri="{BB962C8B-B14F-4D97-AF65-F5344CB8AC3E}">
        <p14:creationId xmlns:p14="http://schemas.microsoft.com/office/powerpoint/2010/main" val="42415291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a:t>
            </a:r>
            <a:r>
              <a:rPr lang="en-US" baseline="0" dirty="0"/>
              <a:t> designed a scenario that is modeled after a game of capture the flag set in a 2-dimensional world. There are four types of agents in the scenario.</a:t>
            </a:r>
          </a:p>
          <a:p>
            <a:endParaRPr lang="en-US" baseline="0" dirty="0"/>
          </a:p>
          <a:p>
            <a:r>
              <a:rPr lang="en-US" dirty="0"/>
              <a:t>Our</a:t>
            </a:r>
            <a:r>
              <a:rPr lang="en-US" baseline="0" dirty="0"/>
              <a:t> team (blue) consists of Soldiers, Helicopters, and Bases working together against an enemy (red) agent. </a:t>
            </a:r>
          </a:p>
          <a:p>
            <a:endParaRPr lang="en-US" baseline="0" dirty="0"/>
          </a:p>
          <a:p>
            <a:r>
              <a:rPr lang="en-US" baseline="0" dirty="0"/>
              <a:t>The soldier agent is represented by its coordinate position and is given the location of the flag it needs to capture. It can move in any of the four directions, and it’s objective is to reach the flag and be as far away from the enemy agent as possible. The soldier agent can win the game by capturing the flag.</a:t>
            </a:r>
          </a:p>
          <a:p>
            <a:endParaRPr lang="en-US" baseline="0" dirty="0"/>
          </a:p>
          <a:p>
            <a:r>
              <a:rPr lang="en-US" baseline="0" dirty="0"/>
              <a:t>The enemy agent is the same representation of a soldier agent, but on the other team. Its goal is to chase down any agents from the blue team.</a:t>
            </a:r>
          </a:p>
          <a:p>
            <a:endParaRPr lang="en-US" baseline="0" dirty="0"/>
          </a:p>
          <a:p>
            <a:r>
              <a:rPr lang="en-US" baseline="0" dirty="0"/>
              <a:t>The base agent serves as a “command center” for the game. When it sees a soldier in trouble, it has the option of deploying one of its helicopters to distract the enemy away from the soldier agent’s location. However, deploying the helicopter has a cost associated, and it’s the base’s job to determine the appropriate time for deployment.</a:t>
            </a:r>
          </a:p>
          <a:p>
            <a:endParaRPr lang="en-US" baseline="0" dirty="0"/>
          </a:p>
          <a:p>
            <a:r>
              <a:rPr lang="en-US" baseline="0" dirty="0"/>
              <a:t>The helicopter agent is the distractor. It can only move it is deployed by the base, and its goal is to keep the enemy away from the soldier.</a:t>
            </a:r>
            <a:endParaRPr lang="en-US" dirty="0"/>
          </a:p>
        </p:txBody>
      </p:sp>
      <p:sp>
        <p:nvSpPr>
          <p:cNvPr id="4" name="Slide Number Placeholder 3"/>
          <p:cNvSpPr>
            <a:spLocks noGrp="1"/>
          </p:cNvSpPr>
          <p:nvPr>
            <p:ph type="sldNum" sz="quarter" idx="10"/>
          </p:nvPr>
        </p:nvSpPr>
        <p:spPr/>
        <p:txBody>
          <a:bodyPr/>
          <a:lstStyle/>
          <a:p>
            <a:fld id="{04A68BE5-AA8B-4B3A-9B20-25A081C8DE4A}" type="slidenum">
              <a:rPr lang="en-US" smtClean="0"/>
              <a:t>5</a:t>
            </a:fld>
            <a:endParaRPr lang="en-US"/>
          </a:p>
        </p:txBody>
      </p:sp>
    </p:spTree>
    <p:extLst>
      <p:ext uri="{BB962C8B-B14F-4D97-AF65-F5344CB8AC3E}">
        <p14:creationId xmlns:p14="http://schemas.microsoft.com/office/powerpoint/2010/main" val="12970276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Soldier agents are the only way for the blue team to win. In</a:t>
            </a:r>
            <a:r>
              <a:rPr lang="en-US" baseline="0" dirty="0"/>
              <a:t> certain situations, the soldier agent can only win if it works together with the Base and Helicopter.</a:t>
            </a:r>
          </a:p>
          <a:p>
            <a:endParaRPr lang="en-US" baseline="0" dirty="0"/>
          </a:p>
          <a:p>
            <a:r>
              <a:rPr lang="en-US" baseline="0" dirty="0"/>
              <a:t>The decision making behavior of the agents can be changed by modifying their goals. By making minor changes to their goals, we can essentially give agents a personality. Which could be recklessness in terms of the soldier, or greed in terms of the base. </a:t>
            </a:r>
            <a:endParaRPr lang="en-US" baseline="0" dirty="0" smtClean="0"/>
          </a:p>
          <a:p>
            <a:endParaRPr lang="en-US" baseline="0" dirty="0" smtClean="0"/>
          </a:p>
          <a:p>
            <a:r>
              <a:rPr lang="en-US" baseline="0" dirty="0" smtClean="0"/>
              <a:t>These </a:t>
            </a:r>
            <a:r>
              <a:rPr lang="en-US" baseline="0" dirty="0"/>
              <a:t>slight modifications can drastically change the outcome of the scenario, which I will demonstrate on the next slide.</a:t>
            </a:r>
            <a:endParaRPr lang="en-US" dirty="0"/>
          </a:p>
        </p:txBody>
      </p:sp>
      <p:sp>
        <p:nvSpPr>
          <p:cNvPr id="4" name="Slide Number Placeholder 3"/>
          <p:cNvSpPr>
            <a:spLocks noGrp="1"/>
          </p:cNvSpPr>
          <p:nvPr>
            <p:ph type="sldNum" sz="quarter" idx="10"/>
          </p:nvPr>
        </p:nvSpPr>
        <p:spPr/>
        <p:txBody>
          <a:bodyPr/>
          <a:lstStyle/>
          <a:p>
            <a:fld id="{04A68BE5-AA8B-4B3A-9B20-25A081C8DE4A}" type="slidenum">
              <a:rPr lang="en-US" smtClean="0"/>
              <a:t>6</a:t>
            </a:fld>
            <a:endParaRPr lang="en-US"/>
          </a:p>
        </p:txBody>
      </p:sp>
    </p:spTree>
    <p:extLst>
      <p:ext uri="{BB962C8B-B14F-4D97-AF65-F5344CB8AC3E}">
        <p14:creationId xmlns:p14="http://schemas.microsoft.com/office/powerpoint/2010/main" val="326397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have a couple of goals that I’m still working to accomplish for my project.</a:t>
            </a:r>
          </a:p>
          <a:p>
            <a:endParaRPr lang="en-US" baseline="0" dirty="0" smtClean="0"/>
          </a:p>
          <a:p>
            <a:r>
              <a:rPr lang="en-US" baseline="0" dirty="0" smtClean="0"/>
              <a:t>The first is to try different training strategies to see what works.</a:t>
            </a:r>
          </a:p>
          <a:p>
            <a:endParaRPr lang="en-US" baseline="0" dirty="0" smtClean="0"/>
          </a:p>
          <a:p>
            <a:r>
              <a:rPr lang="en-US" baseline="0" dirty="0" smtClean="0"/>
              <a:t>Then I can take the trained agents and put them in other scenarios to see how they perform</a:t>
            </a:r>
          </a:p>
          <a:p>
            <a:endParaRPr lang="en-US" baseline="0" dirty="0" smtClean="0"/>
          </a:p>
          <a:p>
            <a:r>
              <a:rPr lang="en-US" baseline="0" dirty="0" smtClean="0"/>
              <a:t>Finally, a stretch goal is to build a virtual tutor that can intelligently select the right strategy dynamically.</a:t>
            </a:r>
            <a:endParaRPr lang="en-US" dirty="0"/>
          </a:p>
        </p:txBody>
      </p:sp>
      <p:sp>
        <p:nvSpPr>
          <p:cNvPr id="4" name="Slide Number Placeholder 3"/>
          <p:cNvSpPr>
            <a:spLocks noGrp="1"/>
          </p:cNvSpPr>
          <p:nvPr>
            <p:ph type="sldNum" sz="quarter" idx="10"/>
          </p:nvPr>
        </p:nvSpPr>
        <p:spPr/>
        <p:txBody>
          <a:bodyPr/>
          <a:lstStyle/>
          <a:p>
            <a:fld id="{04A68BE5-AA8B-4B3A-9B20-25A081C8DE4A}" type="slidenum">
              <a:rPr lang="en-US" smtClean="0"/>
              <a:t>8</a:t>
            </a:fld>
            <a:endParaRPr lang="en-US"/>
          </a:p>
        </p:txBody>
      </p:sp>
    </p:spTree>
    <p:extLst>
      <p:ext uri="{BB962C8B-B14F-4D97-AF65-F5344CB8AC3E}">
        <p14:creationId xmlns:p14="http://schemas.microsoft.com/office/powerpoint/2010/main" val="2995913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3086100" y="3133725"/>
            <a:ext cx="5619750" cy="581025"/>
          </a:xfrm>
          <a:prstGeom prst="rect">
            <a:avLst/>
          </a:prstGeom>
        </p:spPr>
        <p:txBody>
          <a:bodyPr>
            <a:noAutofit/>
          </a:bodyPr>
          <a:lstStyle>
            <a:lvl1pPr marL="0" indent="0" algn="l">
              <a:buNone/>
              <a:defRPr sz="3400" b="1">
                <a:solidFill>
                  <a:schemeClr val="accent1"/>
                </a:solidFill>
                <a:latin typeface="Helvetica" pitchFamily="34" charset="0"/>
                <a:cs typeface="Helvetica" pitchFamily="34" charset="0"/>
              </a:defRPr>
            </a:lvl1pPr>
            <a:lvl5pPr>
              <a:defRPr/>
            </a:lvl5pPr>
          </a:lstStyle>
          <a:p>
            <a:pPr lvl="0"/>
            <a:r>
              <a:rPr lang="en-US" dirty="0"/>
              <a:t>Presentation Title</a:t>
            </a:r>
          </a:p>
        </p:txBody>
      </p:sp>
      <p:sp>
        <p:nvSpPr>
          <p:cNvPr id="6" name="Text Placeholder 4"/>
          <p:cNvSpPr>
            <a:spLocks noGrp="1"/>
          </p:cNvSpPr>
          <p:nvPr>
            <p:ph type="body" sz="quarter" idx="11" hasCustomPrompt="1"/>
          </p:nvPr>
        </p:nvSpPr>
        <p:spPr>
          <a:xfrm>
            <a:off x="3086100" y="3648075"/>
            <a:ext cx="5619750" cy="523876"/>
          </a:xfrm>
          <a:prstGeom prst="rect">
            <a:avLst/>
          </a:prstGeom>
        </p:spPr>
        <p:txBody>
          <a:bodyPr/>
          <a:lstStyle>
            <a:lvl1pPr marL="0" indent="0" algn="l">
              <a:spcBef>
                <a:spcPts val="0"/>
              </a:spcBef>
              <a:buNone/>
              <a:defRPr sz="2600" b="1">
                <a:solidFill>
                  <a:schemeClr val="bg1"/>
                </a:solidFill>
                <a:latin typeface="Helvetica" pitchFamily="34" charset="0"/>
                <a:cs typeface="Helvetica" pitchFamily="34" charset="0"/>
              </a:defRPr>
            </a:lvl1pPr>
            <a:lvl5pPr>
              <a:defRPr/>
            </a:lvl5pPr>
          </a:lstStyle>
          <a:p>
            <a:pPr lvl="0"/>
            <a:r>
              <a:rPr lang="en-US" dirty="0"/>
              <a:t>Presenter Name</a:t>
            </a:r>
          </a:p>
        </p:txBody>
      </p:sp>
      <p:sp>
        <p:nvSpPr>
          <p:cNvPr id="7" name="Text Placeholder 4"/>
          <p:cNvSpPr>
            <a:spLocks noGrp="1"/>
          </p:cNvSpPr>
          <p:nvPr>
            <p:ph type="body" sz="quarter" idx="12" hasCustomPrompt="1"/>
          </p:nvPr>
        </p:nvSpPr>
        <p:spPr>
          <a:xfrm>
            <a:off x="3086100" y="4305299"/>
            <a:ext cx="4391025" cy="523876"/>
          </a:xfrm>
          <a:prstGeom prst="rect">
            <a:avLst/>
          </a:prstGeom>
        </p:spPr>
        <p:txBody>
          <a:bodyPr/>
          <a:lstStyle>
            <a:lvl1pPr marL="0" indent="0" algn="l">
              <a:spcBef>
                <a:spcPts val="0"/>
              </a:spcBef>
              <a:buNone/>
              <a:defRPr sz="2600" b="1">
                <a:solidFill>
                  <a:schemeClr val="bg1"/>
                </a:solidFill>
                <a:latin typeface="Helvetica" pitchFamily="34" charset="0"/>
                <a:cs typeface="Helvetica" pitchFamily="34" charset="0"/>
              </a:defRPr>
            </a:lvl1pPr>
            <a:lvl5pPr>
              <a:defRPr/>
            </a:lvl5pPr>
          </a:lstStyle>
          <a:p>
            <a:pPr lvl="0"/>
            <a:r>
              <a:rPr lang="en-US" dirty="0"/>
              <a:t>Date</a:t>
            </a:r>
          </a:p>
        </p:txBody>
      </p:sp>
    </p:spTree>
    <p:extLst>
      <p:ext uri="{BB962C8B-B14F-4D97-AF65-F5344CB8AC3E}">
        <p14:creationId xmlns:p14="http://schemas.microsoft.com/office/powerpoint/2010/main" val="3400651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TextBox 2"/>
          <p:cNvSpPr txBox="1">
            <a:spLocks noChangeArrowheads="1"/>
          </p:cNvSpPr>
          <p:nvPr userDrawn="1"/>
        </p:nvSpPr>
        <p:spPr bwMode="auto">
          <a:xfrm>
            <a:off x="1874421" y="5410200"/>
            <a:ext cx="539515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pitchFamily="-65" charset="-128"/>
              </a:defRPr>
            </a:lvl1pPr>
            <a:lvl2pPr marL="742950" indent="-285750">
              <a:defRPr sz="2400">
                <a:solidFill>
                  <a:schemeClr val="tx1"/>
                </a:solidFill>
                <a:latin typeface="Arial" charset="0"/>
                <a:ea typeface="ＭＳ Ｐゴシック" pitchFamily="-65" charset="-128"/>
              </a:defRPr>
            </a:lvl2pPr>
            <a:lvl3pPr marL="1143000" indent="-228600">
              <a:defRPr sz="2400">
                <a:solidFill>
                  <a:schemeClr val="tx1"/>
                </a:solidFill>
                <a:latin typeface="Arial" charset="0"/>
                <a:ea typeface="ＭＳ Ｐゴシック" pitchFamily="-65" charset="-128"/>
              </a:defRPr>
            </a:lvl3pPr>
            <a:lvl4pPr marL="1600200" indent="-228600">
              <a:defRPr sz="2400">
                <a:solidFill>
                  <a:schemeClr val="tx1"/>
                </a:solidFill>
                <a:latin typeface="Arial" charset="0"/>
                <a:ea typeface="ＭＳ Ｐゴシック" pitchFamily="-65" charset="-128"/>
              </a:defRPr>
            </a:lvl4pPr>
            <a:lvl5pPr marL="2057400" indent="-228600">
              <a:defRPr sz="2400">
                <a:solidFill>
                  <a:schemeClr val="tx1"/>
                </a:solidFill>
                <a:latin typeface="Arial" charset="0"/>
                <a:ea typeface="ＭＳ Ｐゴシック" pitchFamily="-65" charset="-128"/>
              </a:defRPr>
            </a:lvl5pPr>
            <a:lvl6pPr marL="2514600" indent="-228600" eaLnBrk="0" fontAlgn="base" hangingPunct="0">
              <a:spcBef>
                <a:spcPct val="0"/>
              </a:spcBef>
              <a:spcAft>
                <a:spcPct val="0"/>
              </a:spcAft>
              <a:defRPr sz="2400">
                <a:solidFill>
                  <a:schemeClr val="tx1"/>
                </a:solidFill>
                <a:latin typeface="Arial" charset="0"/>
                <a:ea typeface="ＭＳ Ｐゴシック" pitchFamily="-65" charset="-128"/>
              </a:defRPr>
            </a:lvl6pPr>
            <a:lvl7pPr marL="2971800" indent="-228600" eaLnBrk="0" fontAlgn="base" hangingPunct="0">
              <a:spcBef>
                <a:spcPct val="0"/>
              </a:spcBef>
              <a:spcAft>
                <a:spcPct val="0"/>
              </a:spcAft>
              <a:defRPr sz="2400">
                <a:solidFill>
                  <a:schemeClr val="tx1"/>
                </a:solidFill>
                <a:latin typeface="Arial" charset="0"/>
                <a:ea typeface="ＭＳ Ｐゴシック" pitchFamily="-65" charset="-128"/>
              </a:defRPr>
            </a:lvl7pPr>
            <a:lvl8pPr marL="3429000" indent="-228600" eaLnBrk="0" fontAlgn="base" hangingPunct="0">
              <a:spcBef>
                <a:spcPct val="0"/>
              </a:spcBef>
              <a:spcAft>
                <a:spcPct val="0"/>
              </a:spcAft>
              <a:defRPr sz="2400">
                <a:solidFill>
                  <a:schemeClr val="tx1"/>
                </a:solidFill>
                <a:latin typeface="Arial" charset="0"/>
                <a:ea typeface="ＭＳ Ｐゴシック" pitchFamily="-65" charset="-128"/>
              </a:defRPr>
            </a:lvl8pPr>
            <a:lvl9pPr marL="3886200" indent="-228600" eaLnBrk="0" fontAlgn="base" hangingPunct="0">
              <a:spcBef>
                <a:spcPct val="0"/>
              </a:spcBef>
              <a:spcAft>
                <a:spcPct val="0"/>
              </a:spcAft>
              <a:defRPr sz="2400">
                <a:solidFill>
                  <a:schemeClr val="tx1"/>
                </a:solidFill>
                <a:latin typeface="Arial" charset="0"/>
                <a:ea typeface="ＭＳ Ｐゴシック" pitchFamily="-65" charset="-128"/>
              </a:defRPr>
            </a:lvl9pPr>
          </a:lstStyle>
          <a:p>
            <a:pPr algn="ctr">
              <a:defRPr/>
            </a:pPr>
            <a:r>
              <a:rPr lang="en-US" sz="700" dirty="0">
                <a:solidFill>
                  <a:schemeClr val="bg1"/>
                </a:solidFill>
                <a:latin typeface="+mn-lt"/>
              </a:rPr>
              <a:t>The work depicted here was sponsored by the U.S. Army Research Laboratory (ARL) under contract number W911NF-14-D-0005.  Statements and opinions expressed and content included do not necessarily reflect the position or the policy of the Government,</a:t>
            </a:r>
          </a:p>
          <a:p>
            <a:pPr algn="ctr">
              <a:defRPr/>
            </a:pPr>
            <a:r>
              <a:rPr lang="en-US" sz="700" dirty="0">
                <a:solidFill>
                  <a:schemeClr val="bg1"/>
                </a:solidFill>
                <a:latin typeface="+mn-lt"/>
              </a:rPr>
              <a:t> and no official endorsement should be inferred.</a:t>
            </a:r>
          </a:p>
          <a:p>
            <a:pPr algn="ctr">
              <a:defRPr/>
            </a:pPr>
            <a:endParaRPr lang="en-US" sz="700" dirty="0">
              <a:solidFill>
                <a:schemeClr val="bg1"/>
              </a:solidFill>
              <a:latin typeface="+mn-lt"/>
              <a:cs typeface="Helvetica" pitchFamily="34" charset="0"/>
            </a:endParaRPr>
          </a:p>
        </p:txBody>
      </p:sp>
    </p:spTree>
    <p:extLst>
      <p:ext uri="{BB962C8B-B14F-4D97-AF65-F5344CB8AC3E}">
        <p14:creationId xmlns:p14="http://schemas.microsoft.com/office/powerpoint/2010/main" val="2823072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400"/>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Line 10"/>
          <p:cNvSpPr>
            <a:spLocks noChangeShapeType="1"/>
          </p:cNvSpPr>
          <p:nvPr userDrawn="1"/>
        </p:nvSpPr>
        <p:spPr bwMode="auto">
          <a:xfrm>
            <a:off x="561975" y="1143000"/>
            <a:ext cx="7772400" cy="0"/>
          </a:xfrm>
          <a:prstGeom prst="line">
            <a:avLst/>
          </a:prstGeom>
          <a:noFill/>
          <a:ln w="12700">
            <a:solidFill>
              <a:schemeClr val="bg1">
                <a:lumMod val="50000"/>
              </a:schemeClr>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6" name="Slide Number Placeholder 3"/>
          <p:cNvSpPr txBox="1">
            <a:spLocks/>
          </p:cNvSpPr>
          <p:nvPr userDrawn="1"/>
        </p:nvSpPr>
        <p:spPr>
          <a:xfrm>
            <a:off x="8324850" y="6116550"/>
            <a:ext cx="561975"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926B00C-79BF-472D-A8AF-6C861E590215}" type="slidenum">
              <a:rPr lang="en-US" sz="900" smtClean="0"/>
              <a:pPr/>
              <a:t>‹#›</a:t>
            </a:fld>
            <a:endParaRPr lang="en-US" sz="900" dirty="0"/>
          </a:p>
        </p:txBody>
      </p:sp>
    </p:spTree>
    <p:extLst>
      <p:ext uri="{BB962C8B-B14F-4D97-AF65-F5344CB8AC3E}">
        <p14:creationId xmlns:p14="http://schemas.microsoft.com/office/powerpoint/2010/main" val="3874687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6" name="Text Placeholder 2"/>
          <p:cNvSpPr>
            <a:spLocks noGrp="1"/>
          </p:cNvSpPr>
          <p:nvPr>
            <p:ph idx="1"/>
          </p:nvPr>
        </p:nvSpPr>
        <p:spPr>
          <a:xfrm>
            <a:off x="457200" y="1619250"/>
            <a:ext cx="8229600" cy="3952875"/>
          </a:xfrm>
          <a:prstGeom prst="rect">
            <a:avLst/>
          </a:prstGeom>
        </p:spPr>
        <p:txBody>
          <a:bodyPr vert="horz" lIns="91440" tIns="45720" rIns="91440" bIns="45720" rtlCol="0">
            <a:normAutofit/>
          </a:bodyPr>
          <a:lstStyle>
            <a:lvl1pPr>
              <a:buClr>
                <a:schemeClr val="bg1">
                  <a:lumMod val="50000"/>
                </a:schemeClr>
              </a:buClr>
              <a:defRPr sz="2200">
                <a:solidFill>
                  <a:srgbClr val="000000"/>
                </a:solidFill>
                <a:latin typeface="Helvetica" pitchFamily="34" charset="0"/>
                <a:cs typeface="Helvetica" pitchFamily="34" charset="0"/>
              </a:defRPr>
            </a:lvl1pPr>
            <a:lvl2pPr>
              <a:buClr>
                <a:schemeClr val="bg1">
                  <a:lumMod val="50000"/>
                </a:schemeClr>
              </a:buClr>
              <a:defRPr sz="1900">
                <a:solidFill>
                  <a:srgbClr val="000000"/>
                </a:solidFill>
                <a:latin typeface="Helvetica" pitchFamily="34" charset="0"/>
                <a:cs typeface="Helvetica" pitchFamily="34" charset="0"/>
              </a:defRPr>
            </a:lvl2pPr>
            <a:lvl3pPr>
              <a:buClr>
                <a:schemeClr val="bg1">
                  <a:lumMod val="50000"/>
                </a:schemeClr>
              </a:buClr>
              <a:defRPr sz="1700">
                <a:solidFill>
                  <a:srgbClr val="000000"/>
                </a:solidFill>
                <a:latin typeface="Helvetica" pitchFamily="34" charset="0"/>
                <a:cs typeface="Helvetica" pitchFamily="34" charset="0"/>
              </a:defRPr>
            </a:lvl3pPr>
            <a:lvl4pPr>
              <a:buClr>
                <a:schemeClr val="bg1">
                  <a:lumMod val="50000"/>
                </a:schemeClr>
              </a:buClr>
              <a:defRPr sz="1500">
                <a:solidFill>
                  <a:srgbClr val="000000"/>
                </a:solidFill>
                <a:latin typeface="Helvetica" pitchFamily="34" charset="0"/>
                <a:cs typeface="Helvetica" pitchFamily="34" charset="0"/>
              </a:defRPr>
            </a:lvl4pPr>
            <a:lvl5pPr>
              <a:buClr>
                <a:schemeClr val="bg1">
                  <a:lumMod val="50000"/>
                </a:schemeClr>
              </a:buClr>
              <a:defRPr sz="1500" b="0">
                <a:solidFill>
                  <a:srgbClr val="000000"/>
                </a:solidFill>
                <a:latin typeface="Helvetica" pitchFamily="34" charset="0"/>
                <a:cs typeface="Helvetica" pitchFamily="34" charset="0"/>
              </a:defRPr>
            </a:lvl5pPr>
            <a:lvl6pPr marL="25146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6pPr>
            <a:lvl7pPr marL="29718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7pPr>
            <a:lvl8pPr marL="34290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8pPr>
            <a:lvl9pPr marL="3657600" indent="0">
              <a:buNone/>
              <a:defRPr baseline="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p:txBody>
      </p:sp>
      <p:sp>
        <p:nvSpPr>
          <p:cNvPr id="2" name="Title 1"/>
          <p:cNvSpPr>
            <a:spLocks noGrp="1"/>
          </p:cNvSpPr>
          <p:nvPr>
            <p:ph type="title" hasCustomPrompt="1"/>
          </p:nvPr>
        </p:nvSpPr>
        <p:spPr>
          <a:xfrm>
            <a:off x="457200" y="407988"/>
            <a:ext cx="8229600" cy="868362"/>
          </a:xfrm>
          <a:effectLst/>
        </p:spPr>
        <p:txBody>
          <a:bodyPr>
            <a:normAutofit/>
          </a:bodyPr>
          <a:lstStyle>
            <a:lvl1pPr>
              <a:defRPr sz="2400" b="1">
                <a:solidFill>
                  <a:srgbClr val="000000"/>
                </a:solidFill>
                <a:effectLst/>
              </a:defRPr>
            </a:lvl1pPr>
          </a:lstStyle>
          <a:p>
            <a:r>
              <a:rPr lang="en-US" dirty="0"/>
              <a:t>Click to add title</a:t>
            </a:r>
          </a:p>
        </p:txBody>
      </p:sp>
      <p:sp>
        <p:nvSpPr>
          <p:cNvPr id="7" name="Line 10"/>
          <p:cNvSpPr>
            <a:spLocks noChangeShapeType="1"/>
          </p:cNvSpPr>
          <p:nvPr userDrawn="1"/>
        </p:nvSpPr>
        <p:spPr bwMode="auto">
          <a:xfrm>
            <a:off x="561975" y="1143000"/>
            <a:ext cx="7772400" cy="0"/>
          </a:xfrm>
          <a:prstGeom prst="line">
            <a:avLst/>
          </a:prstGeom>
          <a:noFill/>
          <a:ln w="12700">
            <a:solidFill>
              <a:srgbClr val="40404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1944128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14835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295525" y="1990725"/>
            <a:ext cx="6057900" cy="2847975"/>
          </a:xfrm>
        </p:spPr>
        <p:txBody>
          <a:bodyPr/>
          <a:lstStyle>
            <a:lvl1pPr>
              <a:defRPr>
                <a:solidFill>
                  <a:srgbClr val="FFFFFF"/>
                </a:solidFill>
              </a:defRPr>
            </a:lvl1pPr>
          </a:lstStyle>
          <a:p>
            <a:pPr lvl="0"/>
            <a:r>
              <a:rPr lang="en-US" dirty="0"/>
              <a:t>Click to edit Master text styles</a:t>
            </a:r>
          </a:p>
        </p:txBody>
      </p:sp>
    </p:spTree>
    <p:extLst>
      <p:ext uri="{BB962C8B-B14F-4D97-AF65-F5344CB8AC3E}">
        <p14:creationId xmlns:p14="http://schemas.microsoft.com/office/powerpoint/2010/main" val="441297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31686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99711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6.emf"/><Relationship Id="rId5" Type="http://schemas.openxmlformats.org/officeDocument/2006/relationships/image" Target="../media/image3.emf"/><Relationship Id="rId4"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3.xml"/><Relationship Id="rId1" Type="http://schemas.openxmlformats.org/officeDocument/2006/relationships/slideLayout" Target="../slideLayouts/slideLayout3.xml"/><Relationship Id="rId6" Type="http://schemas.openxmlformats.org/officeDocument/2006/relationships/image" Target="../media/image6.emf"/><Relationship Id="rId5" Type="http://schemas.openxmlformats.org/officeDocument/2006/relationships/image" Target="../media/image3.emf"/><Relationship Id="rId4"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theme" Target="../theme/theme4.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pic>
        <p:nvPicPr>
          <p:cNvPr id="7" name="Picture 6" descr="ICT4_HDR.jpg"/>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bwMode="auto">
          <a:xfrm>
            <a:off x="0" y="4384"/>
            <a:ext cx="25908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p:cNvSpPr/>
          <p:nvPr userDrawn="1"/>
        </p:nvSpPr>
        <p:spPr>
          <a:xfrm>
            <a:off x="2590800" y="0"/>
            <a:ext cx="76200" cy="6858000"/>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prstClr val="white"/>
              </a:solidFill>
            </a:endParaRPr>
          </a:p>
        </p:txBody>
      </p:sp>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735536" y="759619"/>
            <a:ext cx="3215640" cy="1004888"/>
          </a:xfrm>
          <a:prstGeom prst="rect">
            <a:avLst/>
          </a:prstGeom>
        </p:spPr>
      </p:pic>
      <p:pic>
        <p:nvPicPr>
          <p:cNvPr id="11" name="Picture 10" descr="1-lineWordmark_GoldOnCard_NoBG.eps"/>
          <p:cNvPicPr>
            <a:picLocks noChangeAspect="1"/>
          </p:cNvPicPr>
          <p:nvPr userDrawn="1"/>
        </p:nvPicPr>
        <p:blipFill>
          <a:blip r:embed="rId5"/>
          <a:stretch>
            <a:fillRect/>
          </a:stretch>
        </p:blipFill>
        <p:spPr>
          <a:xfrm>
            <a:off x="6993788" y="1847664"/>
            <a:ext cx="1957388" cy="166314"/>
          </a:xfrm>
          <a:prstGeom prst="rect">
            <a:avLst/>
          </a:prstGeom>
        </p:spPr>
      </p:pic>
      <p:pic>
        <p:nvPicPr>
          <p:cNvPr id="13" name="Picture 12" descr="ARL_Logo_March2012_WhiteGold.png"/>
          <p:cNvPicPr>
            <a:picLocks noChangeAspect="1"/>
          </p:cNvPicPr>
          <p:nvPr userDrawn="1"/>
        </p:nvPicPr>
        <p:blipFill>
          <a:blip r:embed="rId6"/>
          <a:stretch>
            <a:fillRect/>
          </a:stretch>
        </p:blipFill>
        <p:spPr>
          <a:xfrm>
            <a:off x="8001000" y="6179221"/>
            <a:ext cx="950176" cy="360762"/>
          </a:xfrm>
          <a:prstGeom prst="rect">
            <a:avLst/>
          </a:prstGeom>
        </p:spPr>
      </p:pic>
      <p:sp>
        <p:nvSpPr>
          <p:cNvPr id="9" name="TextBox 8"/>
          <p:cNvSpPr txBox="1">
            <a:spLocks noChangeArrowheads="1"/>
          </p:cNvSpPr>
          <p:nvPr userDrawn="1"/>
        </p:nvSpPr>
        <p:spPr bwMode="auto">
          <a:xfrm>
            <a:off x="2667000" y="6097992"/>
            <a:ext cx="539515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pitchFamily="-65" charset="-128"/>
              </a:defRPr>
            </a:lvl1pPr>
            <a:lvl2pPr marL="742950" indent="-285750">
              <a:defRPr sz="2400">
                <a:solidFill>
                  <a:schemeClr val="tx1"/>
                </a:solidFill>
                <a:latin typeface="Arial" charset="0"/>
                <a:ea typeface="ＭＳ Ｐゴシック" pitchFamily="-65" charset="-128"/>
              </a:defRPr>
            </a:lvl2pPr>
            <a:lvl3pPr marL="1143000" indent="-228600">
              <a:defRPr sz="2400">
                <a:solidFill>
                  <a:schemeClr val="tx1"/>
                </a:solidFill>
                <a:latin typeface="Arial" charset="0"/>
                <a:ea typeface="ＭＳ Ｐゴシック" pitchFamily="-65" charset="-128"/>
              </a:defRPr>
            </a:lvl3pPr>
            <a:lvl4pPr marL="1600200" indent="-228600">
              <a:defRPr sz="2400">
                <a:solidFill>
                  <a:schemeClr val="tx1"/>
                </a:solidFill>
                <a:latin typeface="Arial" charset="0"/>
                <a:ea typeface="ＭＳ Ｐゴシック" pitchFamily="-65" charset="-128"/>
              </a:defRPr>
            </a:lvl4pPr>
            <a:lvl5pPr marL="2057400" indent="-228600">
              <a:defRPr sz="2400">
                <a:solidFill>
                  <a:schemeClr val="tx1"/>
                </a:solidFill>
                <a:latin typeface="Arial" charset="0"/>
                <a:ea typeface="ＭＳ Ｐゴシック" pitchFamily="-65" charset="-128"/>
              </a:defRPr>
            </a:lvl5pPr>
            <a:lvl6pPr marL="2514600" indent="-228600" eaLnBrk="0" fontAlgn="base" hangingPunct="0">
              <a:spcBef>
                <a:spcPct val="0"/>
              </a:spcBef>
              <a:spcAft>
                <a:spcPct val="0"/>
              </a:spcAft>
              <a:defRPr sz="2400">
                <a:solidFill>
                  <a:schemeClr val="tx1"/>
                </a:solidFill>
                <a:latin typeface="Arial" charset="0"/>
                <a:ea typeface="ＭＳ Ｐゴシック" pitchFamily="-65" charset="-128"/>
              </a:defRPr>
            </a:lvl6pPr>
            <a:lvl7pPr marL="2971800" indent="-228600" eaLnBrk="0" fontAlgn="base" hangingPunct="0">
              <a:spcBef>
                <a:spcPct val="0"/>
              </a:spcBef>
              <a:spcAft>
                <a:spcPct val="0"/>
              </a:spcAft>
              <a:defRPr sz="2400">
                <a:solidFill>
                  <a:schemeClr val="tx1"/>
                </a:solidFill>
                <a:latin typeface="Arial" charset="0"/>
                <a:ea typeface="ＭＳ Ｐゴシック" pitchFamily="-65" charset="-128"/>
              </a:defRPr>
            </a:lvl7pPr>
            <a:lvl8pPr marL="3429000" indent="-228600" eaLnBrk="0" fontAlgn="base" hangingPunct="0">
              <a:spcBef>
                <a:spcPct val="0"/>
              </a:spcBef>
              <a:spcAft>
                <a:spcPct val="0"/>
              </a:spcAft>
              <a:defRPr sz="2400">
                <a:solidFill>
                  <a:schemeClr val="tx1"/>
                </a:solidFill>
                <a:latin typeface="Arial" charset="0"/>
                <a:ea typeface="ＭＳ Ｐゴシック" pitchFamily="-65" charset="-128"/>
              </a:defRPr>
            </a:lvl8pPr>
            <a:lvl9pPr marL="3886200" indent="-228600" eaLnBrk="0" fontAlgn="base" hangingPunct="0">
              <a:spcBef>
                <a:spcPct val="0"/>
              </a:spcBef>
              <a:spcAft>
                <a:spcPct val="0"/>
              </a:spcAft>
              <a:defRPr sz="2400">
                <a:solidFill>
                  <a:schemeClr val="tx1"/>
                </a:solidFill>
                <a:latin typeface="Arial" charset="0"/>
                <a:ea typeface="ＭＳ Ｐゴシック" pitchFamily="-65" charset="-128"/>
              </a:defRPr>
            </a:lvl9pPr>
          </a:lstStyle>
          <a:p>
            <a:pPr algn="ctr">
              <a:defRPr/>
            </a:pPr>
            <a:r>
              <a:rPr lang="en-US" sz="700" dirty="0">
                <a:solidFill>
                  <a:schemeClr val="bg1"/>
                </a:solidFill>
                <a:latin typeface="+mn-lt"/>
              </a:rPr>
              <a:t>The work depicted here was sponsored by the U.S. Army Research Laboratory (ARL) under contract number W911NF-14-D-0005.  Statements</a:t>
            </a:r>
            <a:r>
              <a:rPr lang="en-US" sz="700" baseline="0" dirty="0">
                <a:solidFill>
                  <a:schemeClr val="bg1"/>
                </a:solidFill>
                <a:latin typeface="+mn-lt"/>
              </a:rPr>
              <a:t> </a:t>
            </a:r>
            <a:r>
              <a:rPr lang="en-US" sz="700" dirty="0">
                <a:solidFill>
                  <a:schemeClr val="bg1"/>
                </a:solidFill>
                <a:latin typeface="+mn-lt"/>
              </a:rPr>
              <a:t>and opinions expressed and content included do not necessarily reflect the position or the policy of the Government, </a:t>
            </a:r>
            <a:r>
              <a:rPr lang="en-US" sz="700" baseline="0" dirty="0">
                <a:solidFill>
                  <a:schemeClr val="bg1"/>
                </a:solidFill>
                <a:latin typeface="+mn-lt"/>
              </a:rPr>
              <a:t> </a:t>
            </a:r>
            <a:r>
              <a:rPr lang="en-US" sz="700" dirty="0">
                <a:solidFill>
                  <a:schemeClr val="bg1"/>
                </a:solidFill>
                <a:latin typeface="+mn-lt"/>
              </a:rPr>
              <a:t>and no official endorsement should be inferred.</a:t>
            </a:r>
          </a:p>
          <a:p>
            <a:pPr algn="ctr">
              <a:defRPr/>
            </a:pPr>
            <a:endParaRPr lang="en-US" sz="700" dirty="0">
              <a:solidFill>
                <a:schemeClr val="bg1"/>
              </a:solidFill>
              <a:latin typeface="+mn-lt"/>
              <a:cs typeface="Helvetica" pitchFamily="34" charset="0"/>
            </a:endParaRPr>
          </a:p>
        </p:txBody>
      </p:sp>
    </p:spTree>
    <p:extLst>
      <p:ext uri="{BB962C8B-B14F-4D97-AF65-F5344CB8AC3E}">
        <p14:creationId xmlns:p14="http://schemas.microsoft.com/office/powerpoint/2010/main" val="693164830"/>
      </p:ext>
    </p:extLst>
  </p:cSld>
  <p:clrMap bg1="lt1" tx1="dk1" bg2="lt2" tx2="dk2" accent1="accent1" accent2="accent2" accent3="accent3" accent4="accent4" accent5="accent5" accent6="accent6" hlink="hlink" folHlink="folHlink"/>
  <p:sldLayoutIdLst>
    <p:sldLayoutId id="2147483694" r:id="rId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pic>
        <p:nvPicPr>
          <p:cNvPr id="10" name="Picture 9" descr="ARL_Logo_March2012_WhiteGold.png"/>
          <p:cNvPicPr>
            <a:picLocks noChangeAspect="1"/>
          </p:cNvPicPr>
          <p:nvPr userDrawn="1"/>
        </p:nvPicPr>
        <p:blipFill>
          <a:blip r:embed="rId3"/>
          <a:stretch>
            <a:fillRect/>
          </a:stretch>
        </p:blipFill>
        <p:spPr>
          <a:xfrm>
            <a:off x="4096912" y="6259138"/>
            <a:ext cx="950176" cy="360762"/>
          </a:xfrm>
          <a:prstGeom prst="rect">
            <a:avLst/>
          </a:prstGeom>
        </p:spPr>
      </p:pic>
      <p:sp>
        <p:nvSpPr>
          <p:cNvPr id="2" name="Title Placeholder 1"/>
          <p:cNvSpPr>
            <a:spLocks noGrp="1"/>
          </p:cNvSpPr>
          <p:nvPr>
            <p:ph type="title"/>
          </p:nvPr>
        </p:nvSpPr>
        <p:spPr>
          <a:xfrm>
            <a:off x="457200" y="274638"/>
            <a:ext cx="8229600" cy="11430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0004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5387" y="6165522"/>
            <a:ext cx="1999188" cy="539185"/>
          </a:xfrm>
          <a:prstGeom prst="rect">
            <a:avLst/>
          </a:prstGeom>
        </p:spPr>
      </p:pic>
      <p:sp>
        <p:nvSpPr>
          <p:cNvPr id="12" name="Rectangle 11"/>
          <p:cNvSpPr/>
          <p:nvPr/>
        </p:nvSpPr>
        <p:spPr>
          <a:xfrm flipV="1">
            <a:off x="0" y="5921375"/>
            <a:ext cx="9144000" cy="50800"/>
          </a:xfrm>
          <a:prstGeom prst="rect">
            <a:avLst/>
          </a:prstGeom>
          <a:solidFill>
            <a:srgbClr val="FFCC00"/>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pic>
        <p:nvPicPr>
          <p:cNvPr id="13" name="Picture 12" descr="1-lineWordmark_GoldOnCard_NoBG.eps"/>
          <p:cNvPicPr>
            <a:picLocks noChangeAspect="1"/>
          </p:cNvPicPr>
          <p:nvPr/>
        </p:nvPicPr>
        <p:blipFill>
          <a:blip r:embed="rId5"/>
          <a:stretch>
            <a:fillRect/>
          </a:stretch>
        </p:blipFill>
        <p:spPr>
          <a:xfrm>
            <a:off x="6997700" y="6491665"/>
            <a:ext cx="1822126" cy="154821"/>
          </a:xfrm>
          <a:prstGeom prst="rect">
            <a:avLst/>
          </a:prstGeom>
        </p:spPr>
      </p:pic>
      <p:pic>
        <p:nvPicPr>
          <p:cNvPr id="9" name="Picture 8" descr="Small Use Shield_GoldOnTrans.eps"/>
          <p:cNvPicPr>
            <a:picLocks noChangeAspect="1"/>
          </p:cNvPicPr>
          <p:nvPr/>
        </p:nvPicPr>
        <p:blipFill>
          <a:blip r:embed="rId6"/>
          <a:stretch>
            <a:fillRect/>
          </a:stretch>
        </p:blipFill>
        <p:spPr>
          <a:xfrm>
            <a:off x="8201027" y="238127"/>
            <a:ext cx="748239" cy="748239"/>
          </a:xfrm>
          <a:prstGeom prst="rect">
            <a:avLst/>
          </a:prstGeom>
        </p:spPr>
      </p:pic>
    </p:spTree>
    <p:extLst>
      <p:ext uri="{BB962C8B-B14F-4D97-AF65-F5344CB8AC3E}">
        <p14:creationId xmlns:p14="http://schemas.microsoft.com/office/powerpoint/2010/main" val="916675230"/>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914400" rtl="0" eaLnBrk="1" latinLnBrk="0" hangingPunct="1">
        <a:spcBef>
          <a:spcPct val="0"/>
        </a:spcBef>
        <a:buNone/>
        <a:defRPr sz="2400" b="1" kern="1200">
          <a:solidFill>
            <a:srgbClr val="FFCC00"/>
          </a:solidFill>
          <a:latin typeface="Helvetica" pitchFamily="34" charset="0"/>
          <a:ea typeface="+mj-ea"/>
          <a:cs typeface="Helvetica" pitchFamily="34" charset="0"/>
        </a:defRPr>
      </a:lvl1pPr>
    </p:titleStyle>
    <p:bodyStyle>
      <a:lvl1pPr marL="342900" indent="-342900" algn="l" defTabSz="914400" rtl="0" eaLnBrk="1" latinLnBrk="0" hangingPunct="1">
        <a:spcBef>
          <a:spcPct val="20000"/>
        </a:spcBef>
        <a:buClr>
          <a:srgbClr val="FFCC00"/>
        </a:buClr>
        <a:buFont typeface="Wingdings" pitchFamily="2" charset="2"/>
        <a:buChar char="§"/>
        <a:defRPr sz="2200" kern="1200">
          <a:solidFill>
            <a:schemeClr val="bg1"/>
          </a:solidFill>
          <a:latin typeface="Helvetica" pitchFamily="34" charset="0"/>
          <a:ea typeface="+mn-ea"/>
          <a:cs typeface="Helvetica" pitchFamily="34" charset="0"/>
        </a:defRPr>
      </a:lvl1pPr>
      <a:lvl2pPr marL="742950" indent="-285750" algn="l" defTabSz="914400" rtl="0" eaLnBrk="1" latinLnBrk="0" hangingPunct="1">
        <a:spcBef>
          <a:spcPct val="20000"/>
        </a:spcBef>
        <a:buClr>
          <a:srgbClr val="FFCC00"/>
        </a:buClr>
        <a:buFont typeface="Wingdings" pitchFamily="2" charset="2"/>
        <a:buChar char="§"/>
        <a:defRPr sz="1900" kern="1200">
          <a:solidFill>
            <a:schemeClr val="bg1"/>
          </a:solidFill>
          <a:latin typeface="Helvetica" pitchFamily="34" charset="0"/>
          <a:ea typeface="+mn-ea"/>
          <a:cs typeface="Helvetica" pitchFamily="34" charset="0"/>
        </a:defRPr>
      </a:lvl2pPr>
      <a:lvl3pPr marL="1143000" indent="-228600" algn="l" defTabSz="914400" rtl="0" eaLnBrk="1" latinLnBrk="0" hangingPunct="1">
        <a:spcBef>
          <a:spcPct val="20000"/>
        </a:spcBef>
        <a:buClr>
          <a:srgbClr val="FFCC00"/>
        </a:buClr>
        <a:buFont typeface="Wingdings" pitchFamily="2" charset="2"/>
        <a:buChar char="§"/>
        <a:defRPr sz="1700" kern="1200">
          <a:solidFill>
            <a:schemeClr val="bg1"/>
          </a:solidFill>
          <a:latin typeface="Helvetica" pitchFamily="34" charset="0"/>
          <a:ea typeface="+mn-ea"/>
          <a:cs typeface="Helvetica" pitchFamily="34" charset="0"/>
        </a:defRPr>
      </a:lvl3pPr>
      <a:lvl4pPr marL="1600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4pPr>
      <a:lvl5pPr marL="20574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5pPr>
      <a:lvl6pPr marL="25146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6pPr>
      <a:lvl7pPr marL="29718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7pPr>
      <a:lvl8pPr marL="34290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8pPr>
      <a:lvl9pPr marL="3886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pic>
        <p:nvPicPr>
          <p:cNvPr id="10" name="Picture 9" descr="ARL_Logo_March2012_WhiteGold.png"/>
          <p:cNvPicPr>
            <a:picLocks noChangeAspect="1"/>
          </p:cNvPicPr>
          <p:nvPr userDrawn="1"/>
        </p:nvPicPr>
        <p:blipFill>
          <a:blip r:embed="rId3"/>
          <a:stretch>
            <a:fillRect/>
          </a:stretch>
        </p:blipFill>
        <p:spPr>
          <a:xfrm>
            <a:off x="4096912" y="6259138"/>
            <a:ext cx="950176" cy="360762"/>
          </a:xfrm>
          <a:prstGeom prst="rect">
            <a:avLst/>
          </a:prstGeom>
        </p:spPr>
      </p:pic>
      <p:sp>
        <p:nvSpPr>
          <p:cNvPr id="2" name="Title Placeholder 1"/>
          <p:cNvSpPr>
            <a:spLocks noGrp="1"/>
          </p:cNvSpPr>
          <p:nvPr>
            <p:ph type="title"/>
          </p:nvPr>
        </p:nvSpPr>
        <p:spPr>
          <a:xfrm>
            <a:off x="457200" y="274638"/>
            <a:ext cx="8229600" cy="11430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0004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5387" y="6165522"/>
            <a:ext cx="1999188" cy="539185"/>
          </a:xfrm>
          <a:prstGeom prst="rect">
            <a:avLst/>
          </a:prstGeom>
        </p:spPr>
      </p:pic>
      <p:sp>
        <p:nvSpPr>
          <p:cNvPr id="12" name="Rectangle 11"/>
          <p:cNvSpPr/>
          <p:nvPr/>
        </p:nvSpPr>
        <p:spPr>
          <a:xfrm flipV="1">
            <a:off x="0" y="5921375"/>
            <a:ext cx="9144000" cy="50800"/>
          </a:xfrm>
          <a:prstGeom prst="rect">
            <a:avLst/>
          </a:prstGeom>
          <a:solidFill>
            <a:srgbClr val="FFCC00"/>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pic>
        <p:nvPicPr>
          <p:cNvPr id="13" name="Picture 12" descr="1-lineWordmark_GoldOnCard_NoBG.eps"/>
          <p:cNvPicPr>
            <a:picLocks noChangeAspect="1"/>
          </p:cNvPicPr>
          <p:nvPr/>
        </p:nvPicPr>
        <p:blipFill>
          <a:blip r:embed="rId5"/>
          <a:stretch>
            <a:fillRect/>
          </a:stretch>
        </p:blipFill>
        <p:spPr>
          <a:xfrm>
            <a:off x="6997700" y="6491665"/>
            <a:ext cx="1822126" cy="154821"/>
          </a:xfrm>
          <a:prstGeom prst="rect">
            <a:avLst/>
          </a:prstGeom>
        </p:spPr>
      </p:pic>
      <p:pic>
        <p:nvPicPr>
          <p:cNvPr id="9" name="Picture 8" descr="Small Use Shield_GoldOnTrans.eps"/>
          <p:cNvPicPr>
            <a:picLocks noChangeAspect="1"/>
          </p:cNvPicPr>
          <p:nvPr/>
        </p:nvPicPr>
        <p:blipFill>
          <a:blip r:embed="rId6"/>
          <a:stretch>
            <a:fillRect/>
          </a:stretch>
        </p:blipFill>
        <p:spPr>
          <a:xfrm>
            <a:off x="8201027" y="238127"/>
            <a:ext cx="748239" cy="748239"/>
          </a:xfrm>
          <a:prstGeom prst="rect">
            <a:avLst/>
          </a:prstGeom>
        </p:spPr>
      </p:pic>
    </p:spTree>
    <p:extLst>
      <p:ext uri="{BB962C8B-B14F-4D97-AF65-F5344CB8AC3E}">
        <p14:creationId xmlns:p14="http://schemas.microsoft.com/office/powerpoint/2010/main" val="428804121"/>
      </p:ext>
    </p:extLst>
  </p:cSld>
  <p:clrMap bg1="lt1" tx1="dk1" bg2="lt2" tx2="dk2" accent1="accent1" accent2="accent2" accent3="accent3" accent4="accent4" accent5="accent5" accent6="accent6" hlink="hlink" folHlink="folHlink"/>
  <p:sldLayoutIdLst>
    <p:sldLayoutId id="2147483690" r:id="rId1"/>
  </p:sldLayoutIdLst>
  <p:txStyles>
    <p:titleStyle>
      <a:lvl1pPr algn="l" defTabSz="914400" rtl="0" eaLnBrk="1" latinLnBrk="0" hangingPunct="1">
        <a:spcBef>
          <a:spcPct val="0"/>
        </a:spcBef>
        <a:buNone/>
        <a:defRPr sz="2400" b="1" kern="1200">
          <a:solidFill>
            <a:srgbClr val="FFCC00"/>
          </a:solidFill>
          <a:latin typeface="Helvetica" pitchFamily="34" charset="0"/>
          <a:ea typeface="+mj-ea"/>
          <a:cs typeface="Helvetica" pitchFamily="34" charset="0"/>
        </a:defRPr>
      </a:lvl1pPr>
    </p:titleStyle>
    <p:bodyStyle>
      <a:lvl1pPr marL="342900" indent="-342900" algn="l" defTabSz="914400" rtl="0" eaLnBrk="1" latinLnBrk="0" hangingPunct="1">
        <a:spcBef>
          <a:spcPct val="20000"/>
        </a:spcBef>
        <a:buClr>
          <a:srgbClr val="FFCC00"/>
        </a:buClr>
        <a:buFont typeface="Wingdings" pitchFamily="2" charset="2"/>
        <a:buChar char="§"/>
        <a:defRPr sz="2200" kern="1200">
          <a:solidFill>
            <a:schemeClr val="bg1"/>
          </a:solidFill>
          <a:latin typeface="Helvetica" pitchFamily="34" charset="0"/>
          <a:ea typeface="+mn-ea"/>
          <a:cs typeface="Helvetica" pitchFamily="34" charset="0"/>
        </a:defRPr>
      </a:lvl1pPr>
      <a:lvl2pPr marL="742950" indent="-285750" algn="l" defTabSz="914400" rtl="0" eaLnBrk="1" latinLnBrk="0" hangingPunct="1">
        <a:spcBef>
          <a:spcPct val="20000"/>
        </a:spcBef>
        <a:buClr>
          <a:srgbClr val="FFCC00"/>
        </a:buClr>
        <a:buFont typeface="Wingdings" pitchFamily="2" charset="2"/>
        <a:buChar char="§"/>
        <a:defRPr sz="1900" kern="1200">
          <a:solidFill>
            <a:schemeClr val="bg1"/>
          </a:solidFill>
          <a:latin typeface="Helvetica" pitchFamily="34" charset="0"/>
          <a:ea typeface="+mn-ea"/>
          <a:cs typeface="Helvetica" pitchFamily="34" charset="0"/>
        </a:defRPr>
      </a:lvl2pPr>
      <a:lvl3pPr marL="1143000" indent="-228600" algn="l" defTabSz="914400" rtl="0" eaLnBrk="1" latinLnBrk="0" hangingPunct="1">
        <a:spcBef>
          <a:spcPct val="20000"/>
        </a:spcBef>
        <a:buClr>
          <a:srgbClr val="FFCC00"/>
        </a:buClr>
        <a:buFont typeface="Wingdings" pitchFamily="2" charset="2"/>
        <a:buChar char="§"/>
        <a:defRPr sz="1700" kern="1200">
          <a:solidFill>
            <a:schemeClr val="bg1"/>
          </a:solidFill>
          <a:latin typeface="Helvetica" pitchFamily="34" charset="0"/>
          <a:ea typeface="+mn-ea"/>
          <a:cs typeface="Helvetica" pitchFamily="34" charset="0"/>
        </a:defRPr>
      </a:lvl3pPr>
      <a:lvl4pPr marL="1600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4pPr>
      <a:lvl5pPr marL="20574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5pPr>
      <a:lvl6pPr marL="25146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6pPr>
      <a:lvl7pPr marL="29718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7pPr>
      <a:lvl8pPr marL="34290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8pPr>
      <a:lvl9pPr marL="3886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5921374"/>
            <a:ext cx="9144000" cy="935243"/>
          </a:xfrm>
          <a:prstGeom prst="rect">
            <a:avLst/>
          </a:prstGeom>
          <a:solidFill>
            <a:srgbClr val="404040"/>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pic>
        <p:nvPicPr>
          <p:cNvPr id="11" name="Picture 10" descr="Small Use Shield_GoldOnTrans.eps"/>
          <p:cNvPicPr>
            <a:picLocks noChangeAspect="1"/>
          </p:cNvPicPr>
          <p:nvPr/>
        </p:nvPicPr>
        <p:blipFill>
          <a:blip r:embed="rId3"/>
          <a:stretch>
            <a:fillRect/>
          </a:stretch>
        </p:blipFill>
        <p:spPr>
          <a:xfrm>
            <a:off x="8201027" y="238127"/>
            <a:ext cx="748239" cy="748239"/>
          </a:xfrm>
          <a:prstGeom prst="rect">
            <a:avLst/>
          </a:prstGeom>
        </p:spPr>
      </p:pic>
      <p:sp>
        <p:nvSpPr>
          <p:cNvPr id="5" name="Title Placeholder 4"/>
          <p:cNvSpPr>
            <a:spLocks noGrp="1"/>
          </p:cNvSpPr>
          <p:nvPr>
            <p:ph type="title"/>
          </p:nvPr>
        </p:nvSpPr>
        <p:spPr>
          <a:xfrm>
            <a:off x="457200" y="274638"/>
            <a:ext cx="8229600" cy="868362"/>
          </a:xfrm>
          <a:prstGeom prst="rect">
            <a:avLst/>
          </a:prstGeom>
        </p:spPr>
        <p:txBody>
          <a:bodyPr vert="horz" lIns="91440" tIns="45720" rIns="91440" bIns="45720" rtlCol="0" anchor="ctr">
            <a:normAutofit/>
          </a:bodyPr>
          <a:lstStyle/>
          <a:p>
            <a:r>
              <a:rPr lang="en-US" dirty="0"/>
              <a:t>Click to edit Master title style</a:t>
            </a:r>
          </a:p>
        </p:txBody>
      </p:sp>
      <p:pic>
        <p:nvPicPr>
          <p:cNvPr id="23" name="Picture 2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5387" y="6165522"/>
            <a:ext cx="1999188" cy="539185"/>
          </a:xfrm>
          <a:prstGeom prst="rect">
            <a:avLst/>
          </a:prstGeom>
        </p:spPr>
      </p:pic>
      <p:sp>
        <p:nvSpPr>
          <p:cNvPr id="24" name="Rectangle 23"/>
          <p:cNvSpPr/>
          <p:nvPr/>
        </p:nvSpPr>
        <p:spPr>
          <a:xfrm flipV="1">
            <a:off x="0" y="5921375"/>
            <a:ext cx="9144000" cy="50800"/>
          </a:xfrm>
          <a:prstGeom prst="rect">
            <a:avLst/>
          </a:prstGeom>
          <a:solidFill>
            <a:srgbClr val="FFCC00"/>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pic>
        <p:nvPicPr>
          <p:cNvPr id="25" name="Picture 24" descr="1-lineWordmark_GoldOnCard_NoBG.eps"/>
          <p:cNvPicPr>
            <a:picLocks noChangeAspect="1"/>
          </p:cNvPicPr>
          <p:nvPr/>
        </p:nvPicPr>
        <p:blipFill>
          <a:blip r:embed="rId5"/>
          <a:stretch>
            <a:fillRect/>
          </a:stretch>
        </p:blipFill>
        <p:spPr>
          <a:xfrm>
            <a:off x="6997700" y="6491665"/>
            <a:ext cx="1822126" cy="154821"/>
          </a:xfrm>
          <a:prstGeom prst="rect">
            <a:avLst/>
          </a:prstGeom>
        </p:spPr>
      </p:pic>
      <p:sp>
        <p:nvSpPr>
          <p:cNvPr id="10" name="Line 10"/>
          <p:cNvSpPr>
            <a:spLocks noChangeShapeType="1"/>
          </p:cNvSpPr>
          <p:nvPr/>
        </p:nvSpPr>
        <p:spPr bwMode="auto">
          <a:xfrm>
            <a:off x="561975" y="1143000"/>
            <a:ext cx="7772400" cy="0"/>
          </a:xfrm>
          <a:prstGeom prst="line">
            <a:avLst/>
          </a:prstGeom>
          <a:noFill/>
          <a:ln w="12700">
            <a:solidFill>
              <a:srgbClr val="404040"/>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3" name="Slide Number Placeholder 3"/>
          <p:cNvSpPr txBox="1">
            <a:spLocks/>
          </p:cNvSpPr>
          <p:nvPr/>
        </p:nvSpPr>
        <p:spPr>
          <a:xfrm>
            <a:off x="8324850" y="6116550"/>
            <a:ext cx="561975"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926B00C-79BF-472D-A8AF-6C861E590215}" type="slidenum">
              <a:rPr lang="en-US" sz="900" smtClean="0"/>
              <a:pPr/>
              <a:t>‹#›</a:t>
            </a:fld>
            <a:endParaRPr lang="en-US" sz="900" dirty="0"/>
          </a:p>
        </p:txBody>
      </p:sp>
      <p:pic>
        <p:nvPicPr>
          <p:cNvPr id="12" name="Picture 11" descr="ARL_Logo_March2012_WhiteGold.png"/>
          <p:cNvPicPr>
            <a:picLocks noChangeAspect="1"/>
          </p:cNvPicPr>
          <p:nvPr userDrawn="1"/>
        </p:nvPicPr>
        <p:blipFill>
          <a:blip r:embed="rId6"/>
          <a:stretch>
            <a:fillRect/>
          </a:stretch>
        </p:blipFill>
        <p:spPr>
          <a:xfrm>
            <a:off x="4096912" y="6259138"/>
            <a:ext cx="950176" cy="360762"/>
          </a:xfrm>
          <a:prstGeom prst="rect">
            <a:avLst/>
          </a:prstGeom>
        </p:spPr>
      </p:pic>
    </p:spTree>
    <p:extLst>
      <p:ext uri="{BB962C8B-B14F-4D97-AF65-F5344CB8AC3E}">
        <p14:creationId xmlns:p14="http://schemas.microsoft.com/office/powerpoint/2010/main" val="489058073"/>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457200" rtl="0" eaLnBrk="1" latinLnBrk="0" hangingPunct="1">
        <a:spcBef>
          <a:spcPct val="0"/>
        </a:spcBef>
        <a:buNone/>
        <a:defRPr sz="2400" b="1" kern="1200">
          <a:solidFill>
            <a:srgbClr val="000000"/>
          </a:solidFill>
          <a:latin typeface="Helvetica" pitchFamily="34" charset="0"/>
          <a:ea typeface="+mj-ea"/>
          <a:cs typeface="Helvetica" pitchFamily="34" charset="0"/>
        </a:defRPr>
      </a:lvl1pPr>
    </p:titleStyle>
    <p:bodyStyle>
      <a:lvl1pPr marL="342900" indent="-342900" algn="l" defTabSz="457200" rtl="0" eaLnBrk="1" latinLnBrk="0" hangingPunct="1">
        <a:spcBef>
          <a:spcPct val="20000"/>
        </a:spcBef>
        <a:buFont typeface="Wingdings" pitchFamily="2" charset="2"/>
        <a:buChar char="§"/>
        <a:defRPr sz="2400" kern="1200">
          <a:solidFill>
            <a:srgbClr val="404040"/>
          </a:solidFill>
          <a:latin typeface="Helvetica" pitchFamily="34" charset="0"/>
          <a:ea typeface="+mn-ea"/>
          <a:cs typeface="Helvetica" pitchFamily="34" charset="0"/>
        </a:defRPr>
      </a:lvl1pPr>
      <a:lvl2pPr marL="742950" indent="-285750" algn="l" defTabSz="457200" rtl="0" eaLnBrk="1" latinLnBrk="0" hangingPunct="1">
        <a:spcBef>
          <a:spcPct val="20000"/>
        </a:spcBef>
        <a:buFont typeface="Wingdings" pitchFamily="2" charset="2"/>
        <a:buChar char="§"/>
        <a:defRPr sz="2200" kern="1200">
          <a:solidFill>
            <a:srgbClr val="404040"/>
          </a:solidFill>
          <a:latin typeface="Helvetica" pitchFamily="34" charset="0"/>
          <a:ea typeface="+mn-ea"/>
          <a:cs typeface="Helvetica" pitchFamily="34" charset="0"/>
        </a:defRPr>
      </a:lvl2pPr>
      <a:lvl3pPr marL="1143000" indent="-228600" algn="l" defTabSz="457200" rtl="0" eaLnBrk="1" latinLnBrk="0" hangingPunct="1">
        <a:spcBef>
          <a:spcPct val="20000"/>
        </a:spcBef>
        <a:buFont typeface="Wingdings" pitchFamily="2" charset="2"/>
        <a:buChar char="§"/>
        <a:defRPr sz="2000" kern="1200">
          <a:solidFill>
            <a:srgbClr val="404040"/>
          </a:solidFill>
          <a:latin typeface="Helvetica" pitchFamily="34" charset="0"/>
          <a:ea typeface="+mn-ea"/>
          <a:cs typeface="Helvetica" pitchFamily="34" charset="0"/>
        </a:defRPr>
      </a:lvl3pPr>
      <a:lvl4pPr marL="1600200" indent="-228600" algn="l" defTabSz="457200" rtl="0" eaLnBrk="1" latinLnBrk="0" hangingPunct="1">
        <a:spcBef>
          <a:spcPct val="20000"/>
        </a:spcBef>
        <a:buFont typeface="Wingdings" pitchFamily="2" charset="2"/>
        <a:buChar char="§"/>
        <a:defRPr sz="1800" kern="1200">
          <a:solidFill>
            <a:srgbClr val="404040"/>
          </a:solidFill>
          <a:latin typeface="Helvetica" pitchFamily="34" charset="0"/>
          <a:ea typeface="+mn-ea"/>
          <a:cs typeface="Helvetica" pitchFamily="34" charset="0"/>
        </a:defRPr>
      </a:lvl4pPr>
      <a:lvl5pPr marL="2057400" indent="-228600" algn="l" defTabSz="457200" rtl="0" eaLnBrk="1" latinLnBrk="0" hangingPunct="1">
        <a:spcBef>
          <a:spcPct val="20000"/>
        </a:spcBef>
        <a:buFont typeface="Wingdings" pitchFamily="2" charset="2"/>
        <a:buChar char="§"/>
        <a:defRPr sz="1600" kern="1200">
          <a:solidFill>
            <a:srgbClr val="404040"/>
          </a:solidFill>
          <a:latin typeface="Helvetica" pitchFamily="34" charset="0"/>
          <a:ea typeface="+mn-ea"/>
          <a:cs typeface="Helvetica"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8" name="Rectangle 7"/>
          <p:cNvSpPr/>
          <p:nvPr userDrawn="1"/>
        </p:nvSpPr>
        <p:spPr>
          <a:xfrm>
            <a:off x="0" y="5562703"/>
            <a:ext cx="9144000" cy="18596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prstClr val="white"/>
              </a:solidFill>
            </a:endParaRPr>
          </a:p>
        </p:txBody>
      </p:sp>
      <p:sp>
        <p:nvSpPr>
          <p:cNvPr id="10" name="Title Placeholder 8"/>
          <p:cNvSpPr>
            <a:spLocks noGrp="1"/>
          </p:cNvSpPr>
          <p:nvPr>
            <p:ph type="title"/>
          </p:nvPr>
        </p:nvSpPr>
        <p:spPr>
          <a:xfrm>
            <a:off x="594458" y="3907254"/>
            <a:ext cx="8229600" cy="1143000"/>
          </a:xfrm>
          <a:prstGeom prst="rect">
            <a:avLst/>
          </a:prstGeom>
        </p:spPr>
        <p:txBody>
          <a:bodyPr vert="horz" lIns="91440" tIns="45720" rIns="91440" bIns="45720" rtlCol="0" anchor="ctr">
            <a:noAutofit/>
          </a:bodyPr>
          <a:lstStyle/>
          <a:p>
            <a:r>
              <a:rPr lang="en-US" dirty="0"/>
              <a:t>Section Header</a:t>
            </a:r>
          </a:p>
        </p:txBody>
      </p:sp>
    </p:spTree>
    <p:extLst>
      <p:ext uri="{BB962C8B-B14F-4D97-AF65-F5344CB8AC3E}">
        <p14:creationId xmlns:p14="http://schemas.microsoft.com/office/powerpoint/2010/main" val="2158281205"/>
      </p:ext>
    </p:extLst>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spcBef>
          <a:spcPct val="0"/>
        </a:spcBef>
        <a:buNone/>
        <a:defRPr sz="6000" b="1" kern="1200">
          <a:solidFill>
            <a:srgbClr val="FFFFFF"/>
          </a:solidFill>
          <a:latin typeface="Helvetica" pitchFamily="34" charset="0"/>
          <a:ea typeface="+mj-ea"/>
          <a:cs typeface="Helvetica"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7" name="Rectangle 6"/>
          <p:cNvSpPr/>
          <p:nvPr userDrawn="1"/>
        </p:nvSpPr>
        <p:spPr>
          <a:xfrm>
            <a:off x="1447800" y="4384"/>
            <a:ext cx="76200" cy="6858000"/>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prstClr val="white"/>
              </a:solidFill>
            </a:endParaRPr>
          </a:p>
        </p:txBody>
      </p:sp>
      <p:sp>
        <p:nvSpPr>
          <p:cNvPr id="12" name="Text Placeholder 11"/>
          <p:cNvSpPr>
            <a:spLocks noGrp="1"/>
          </p:cNvSpPr>
          <p:nvPr>
            <p:ph type="body" idx="1"/>
          </p:nvPr>
        </p:nvSpPr>
        <p:spPr>
          <a:xfrm>
            <a:off x="2295144" y="1993392"/>
            <a:ext cx="6062472" cy="2852928"/>
          </a:xfrm>
          <a:prstGeom prst="rect">
            <a:avLst/>
          </a:prstGeom>
        </p:spPr>
        <p:txBody>
          <a:bodyPr vert="horz" lIns="91440" tIns="45720" rIns="91440" bIns="45720" rtlCol="0">
            <a:normAutofit/>
          </a:bodyPr>
          <a:lstStyle/>
          <a:p>
            <a:pPr lvl="0"/>
            <a:r>
              <a:rPr lang="en-US" dirty="0"/>
              <a:t>Click to edit Master text styles</a:t>
            </a:r>
          </a:p>
        </p:txBody>
      </p:sp>
    </p:spTree>
    <p:extLst>
      <p:ext uri="{BB962C8B-B14F-4D97-AF65-F5344CB8AC3E}">
        <p14:creationId xmlns:p14="http://schemas.microsoft.com/office/powerpoint/2010/main" val="2071450243"/>
      </p:ext>
    </p:extLst>
  </p:cSld>
  <p:clrMap bg1="lt1" tx1="dk1" bg2="lt2" tx2="dk2" accent1="accent1" accent2="accent2" accent3="accent3" accent4="accent4" accent5="accent5" accent6="accent6" hlink="hlink" folHlink="folHlink"/>
  <p:sldLayoutIdLst>
    <p:sldLayoutId id="2147483688" r:id="rId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ct val="20000"/>
        </a:spcBef>
        <a:buFont typeface="Arial" pitchFamily="34" charset="0"/>
        <a:buNone/>
        <a:defRPr sz="3800" kern="1200">
          <a:solidFill>
            <a:srgbClr val="FFFFFF"/>
          </a:solidFill>
          <a:latin typeface="Helvetica" pitchFamily="34" charset="0"/>
          <a:ea typeface="+mn-ea"/>
          <a:cs typeface="Helvetica"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7297802"/>
      </p:ext>
    </p:extLst>
  </p:cSld>
  <p:clrMap bg1="lt1" tx1="dk1" bg2="lt2" tx2="dk2" accent1="accent1" accent2="accent2" accent3="accent3" accent4="accent4" accent5="accent5" accent6="accent6" hlink="hlink" folHlink="folHlink"/>
  <p:sldLayoutIdLst>
    <p:sldLayoutId id="2147483684" r:id="rId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5360" y="2305050"/>
            <a:ext cx="7193280" cy="2247900"/>
          </a:xfrm>
          <a:prstGeom prst="rect">
            <a:avLst/>
          </a:prstGeom>
        </p:spPr>
      </p:pic>
    </p:spTree>
    <p:extLst>
      <p:ext uri="{BB962C8B-B14F-4D97-AF65-F5344CB8AC3E}">
        <p14:creationId xmlns:p14="http://schemas.microsoft.com/office/powerpoint/2010/main" val="851982955"/>
      </p:ext>
    </p:extLst>
  </p:cSld>
  <p:clrMap bg1="lt1" tx1="dk1" bg2="lt2" tx2="dk2" accent1="accent1" accent2="accent2" accent3="accent3" accent4="accent4" accent5="accent5" accent6="accent6" hlink="hlink" folHlink="folHlink"/>
  <p:sldLayoutIdLst>
    <p:sldLayoutId id="2147483692" r:id="rId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video" Target="../media/media4.wmv"/><Relationship Id="rId13" Type="http://schemas.openxmlformats.org/officeDocument/2006/relationships/image" Target="../media/image22.png"/><Relationship Id="rId3" Type="http://schemas.microsoft.com/office/2007/relationships/media" Target="../media/media2.wmv"/><Relationship Id="rId7" Type="http://schemas.microsoft.com/office/2007/relationships/media" Target="../media/media4.wmv"/><Relationship Id="rId12" Type="http://schemas.openxmlformats.org/officeDocument/2006/relationships/image" Target="../media/image21.png"/><Relationship Id="rId2" Type="http://schemas.microsoft.com/office/2007/relationships/media" Target="../media/media1.wmv"/><Relationship Id="rId16" Type="http://schemas.openxmlformats.org/officeDocument/2006/relationships/image" Target="../media/image25.png"/><Relationship Id="rId1" Type="http://schemas.openxmlformats.org/officeDocument/2006/relationships/video" Target="NULL" TargetMode="External"/><Relationship Id="rId6" Type="http://schemas.openxmlformats.org/officeDocument/2006/relationships/video" Target="../media/media3.wmv"/><Relationship Id="rId11" Type="http://schemas.openxmlformats.org/officeDocument/2006/relationships/image" Target="../media/image20.png"/><Relationship Id="rId5" Type="http://schemas.microsoft.com/office/2007/relationships/media" Target="../media/media3.wmv"/><Relationship Id="rId15" Type="http://schemas.openxmlformats.org/officeDocument/2006/relationships/image" Target="../media/image24.png"/><Relationship Id="rId10" Type="http://schemas.openxmlformats.org/officeDocument/2006/relationships/image" Target="../media/image19.png"/><Relationship Id="rId4" Type="http://schemas.openxmlformats.org/officeDocument/2006/relationships/video" Target="../media/media2.wmv"/><Relationship Id="rId9" Type="http://schemas.openxmlformats.org/officeDocument/2006/relationships/slideLayout" Target="../slideLayouts/slideLayout3.xml"/><Relationship Id="rId14" Type="http://schemas.openxmlformats.org/officeDocument/2006/relationships/image" Target="../media/image2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090528" y="3228975"/>
            <a:ext cx="5619750" cy="581025"/>
          </a:xfrm>
        </p:spPr>
        <p:txBody>
          <a:bodyPr/>
          <a:lstStyle/>
          <a:p>
            <a:r>
              <a:rPr lang="en-US" sz="2800" dirty="0" err="1"/>
              <a:t>Multiagent</a:t>
            </a:r>
            <a:r>
              <a:rPr lang="en-US" sz="2800" dirty="0"/>
              <a:t> Simulation of Team Training</a:t>
            </a:r>
          </a:p>
        </p:txBody>
      </p:sp>
      <p:sp>
        <p:nvSpPr>
          <p:cNvPr id="3" name="Text Placeholder 2"/>
          <p:cNvSpPr>
            <a:spLocks noGrp="1"/>
          </p:cNvSpPr>
          <p:nvPr>
            <p:ph type="body" sz="quarter" idx="11"/>
          </p:nvPr>
        </p:nvSpPr>
        <p:spPr>
          <a:xfrm>
            <a:off x="3131288" y="4276724"/>
            <a:ext cx="5581650" cy="523876"/>
          </a:xfrm>
        </p:spPr>
        <p:txBody>
          <a:bodyPr/>
          <a:lstStyle/>
          <a:p>
            <a:r>
              <a:rPr lang="en-US" sz="1400" dirty="0"/>
              <a:t>Richard Yang</a:t>
            </a:r>
          </a:p>
          <a:p>
            <a:r>
              <a:rPr lang="en-US" sz="1400" dirty="0"/>
              <a:t>Advisors: Dr. David Pynadath, Dr. Ning Wang</a:t>
            </a:r>
          </a:p>
          <a:p>
            <a:endParaRPr lang="en-US" sz="1400" dirty="0"/>
          </a:p>
          <a:p>
            <a:r>
              <a:rPr lang="en-US" sz="1400" dirty="0"/>
              <a:t>July 25, 2016</a:t>
            </a:r>
          </a:p>
          <a:p>
            <a:endParaRPr lang="en-US" sz="1400" dirty="0"/>
          </a:p>
          <a:p>
            <a:endParaRPr lang="en-US" sz="1400" dirty="0"/>
          </a:p>
        </p:txBody>
      </p:sp>
    </p:spTree>
    <p:extLst>
      <p:ext uri="{BB962C8B-B14F-4D97-AF65-F5344CB8AC3E}">
        <p14:creationId xmlns:p14="http://schemas.microsoft.com/office/powerpoint/2010/main" val="29290935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p>
            <a:r>
              <a:rPr lang="en-US" dirty="0"/>
              <a:t>Tutoring for Team Training</a:t>
            </a:r>
          </a:p>
        </p:txBody>
      </p:sp>
      <p:sp>
        <p:nvSpPr>
          <p:cNvPr id="3" name="Content Placeholder 2"/>
          <p:cNvSpPr>
            <a:spLocks noGrp="1"/>
          </p:cNvSpPr>
          <p:nvPr>
            <p:ph idx="1"/>
          </p:nvPr>
        </p:nvSpPr>
        <p:spPr/>
        <p:txBody>
          <a:bodyPr>
            <a:normAutofit/>
          </a:bodyPr>
          <a:lstStyle/>
          <a:p>
            <a:r>
              <a:rPr lang="en-US" dirty="0"/>
              <a:t>Simulate human social interaction in groups</a:t>
            </a:r>
          </a:p>
          <a:p>
            <a:endParaRPr lang="en-US" dirty="0"/>
          </a:p>
          <a:p>
            <a:r>
              <a:rPr lang="en-US" dirty="0"/>
              <a:t>My project:</a:t>
            </a:r>
          </a:p>
          <a:p>
            <a:pPr lvl="1"/>
            <a:r>
              <a:rPr lang="en-US" dirty="0"/>
              <a:t>Design autonomous agents that can work together</a:t>
            </a:r>
          </a:p>
          <a:p>
            <a:pPr lvl="1"/>
            <a:r>
              <a:rPr lang="en-US" dirty="0"/>
              <a:t>Design learning models of how agents change their behavior through experience</a:t>
            </a:r>
          </a:p>
          <a:p>
            <a:pPr lvl="1"/>
            <a:r>
              <a:rPr lang="en-US" dirty="0"/>
              <a:t>Simulate how training and feedback strategies interact with agents and learning models</a:t>
            </a:r>
          </a:p>
          <a:p>
            <a:pPr lvl="1"/>
            <a:endParaRPr lang="en-US" dirty="0"/>
          </a:p>
          <a:p>
            <a:r>
              <a:rPr lang="en-US" dirty="0"/>
              <a:t>Overall goal: see how virtual agents work together, and how it reflects in the real world</a:t>
            </a:r>
          </a:p>
        </p:txBody>
      </p:sp>
      <p:sp>
        <p:nvSpPr>
          <p:cNvPr id="7" name="Line 10"/>
          <p:cNvSpPr>
            <a:spLocks noChangeShapeType="1"/>
          </p:cNvSpPr>
          <p:nvPr/>
        </p:nvSpPr>
        <p:spPr bwMode="auto">
          <a:xfrm>
            <a:off x="609600" y="1143000"/>
            <a:ext cx="7924800" cy="0"/>
          </a:xfrm>
          <a:prstGeom prst="line">
            <a:avLst/>
          </a:prstGeom>
          <a:noFill/>
          <a:ln w="12700">
            <a:solidFill>
              <a:srgbClr val="3C3C3C"/>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18952835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Simulating Social Interactions</a:t>
            </a:r>
            <a:endParaRPr lang="en-US" dirty="0"/>
          </a:p>
        </p:txBody>
      </p:sp>
      <p:sp>
        <p:nvSpPr>
          <p:cNvPr id="29" name="Content Placeholder 28"/>
          <p:cNvSpPr>
            <a:spLocks noGrp="1"/>
          </p:cNvSpPr>
          <p:nvPr>
            <p:ph idx="1"/>
          </p:nvPr>
        </p:nvSpPr>
        <p:spPr>
          <a:xfrm>
            <a:off x="440065" y="1607819"/>
            <a:ext cx="8229600" cy="4000499"/>
          </a:xfrm>
        </p:spPr>
        <p:txBody>
          <a:bodyPr/>
          <a:lstStyle/>
          <a:p>
            <a:r>
              <a:rPr lang="en-US" dirty="0"/>
              <a:t>ICT’s </a:t>
            </a:r>
            <a:r>
              <a:rPr lang="en-US" dirty="0" err="1"/>
              <a:t>PsychSim</a:t>
            </a:r>
            <a:r>
              <a:rPr lang="en-US" dirty="0"/>
              <a:t> toolkit</a:t>
            </a:r>
          </a:p>
          <a:p>
            <a:r>
              <a:rPr lang="en-US" dirty="0"/>
              <a:t>Agents</a:t>
            </a:r>
          </a:p>
          <a:p>
            <a:pPr lvl="1"/>
            <a:r>
              <a:rPr lang="en-US" dirty="0" smtClean="0"/>
              <a:t>Actions</a:t>
            </a:r>
          </a:p>
          <a:p>
            <a:pPr lvl="1"/>
            <a:r>
              <a:rPr lang="en-US" dirty="0"/>
              <a:t>World </a:t>
            </a:r>
            <a:r>
              <a:rPr lang="en-US" dirty="0" smtClean="0"/>
              <a:t>Dynamics</a:t>
            </a:r>
            <a:endParaRPr lang="en-US" dirty="0"/>
          </a:p>
          <a:p>
            <a:pPr lvl="1"/>
            <a:r>
              <a:rPr lang="en-US" dirty="0"/>
              <a:t>Reward</a:t>
            </a:r>
          </a:p>
          <a:p>
            <a:endParaRPr lang="en-US" dirty="0"/>
          </a:p>
          <a:p>
            <a:endParaRPr lang="en-US" dirty="0"/>
          </a:p>
        </p:txBody>
      </p:sp>
      <p:sp>
        <p:nvSpPr>
          <p:cNvPr id="7" name="Line 10"/>
          <p:cNvSpPr>
            <a:spLocks noChangeShapeType="1"/>
          </p:cNvSpPr>
          <p:nvPr/>
        </p:nvSpPr>
        <p:spPr bwMode="auto">
          <a:xfrm>
            <a:off x="609600" y="1143000"/>
            <a:ext cx="7924800" cy="0"/>
          </a:xfrm>
          <a:prstGeom prst="line">
            <a:avLst/>
          </a:prstGeom>
          <a:noFill/>
          <a:ln w="12700">
            <a:solidFill>
              <a:srgbClr val="3C3C3C"/>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pic>
        <p:nvPicPr>
          <p:cNvPr id="24" name="Picture 23"/>
          <p:cNvPicPr>
            <a:picLocks noChangeAspect="1"/>
          </p:cNvPicPr>
          <p:nvPr/>
        </p:nvPicPr>
        <p:blipFill>
          <a:blip r:embed="rId3"/>
          <a:stretch>
            <a:fillRect/>
          </a:stretch>
        </p:blipFill>
        <p:spPr>
          <a:xfrm rot="457943">
            <a:off x="3631242" y="3368108"/>
            <a:ext cx="287911" cy="330962"/>
          </a:xfrm>
          <a:prstGeom prst="rect">
            <a:avLst/>
          </a:prstGeom>
        </p:spPr>
      </p:pic>
      <p:pic>
        <p:nvPicPr>
          <p:cNvPr id="10" name="Picture 9"/>
          <p:cNvPicPr>
            <a:picLocks noChangeAspect="1"/>
          </p:cNvPicPr>
          <p:nvPr/>
        </p:nvPicPr>
        <p:blipFill>
          <a:blip r:embed="rId4"/>
          <a:stretch>
            <a:fillRect/>
          </a:stretch>
        </p:blipFill>
        <p:spPr>
          <a:xfrm>
            <a:off x="3602667" y="3097212"/>
            <a:ext cx="1938665" cy="1828800"/>
          </a:xfrm>
          <a:prstGeom prst="rect">
            <a:avLst/>
          </a:prstGeom>
        </p:spPr>
      </p:pic>
      <p:pic>
        <p:nvPicPr>
          <p:cNvPr id="12" name="Picture 11"/>
          <p:cNvPicPr>
            <a:picLocks noChangeAspect="1"/>
          </p:cNvPicPr>
          <p:nvPr/>
        </p:nvPicPr>
        <p:blipFill>
          <a:blip r:embed="rId5"/>
          <a:stretch>
            <a:fillRect/>
          </a:stretch>
        </p:blipFill>
        <p:spPr>
          <a:xfrm>
            <a:off x="4374355" y="3743018"/>
            <a:ext cx="395287" cy="537185"/>
          </a:xfrm>
          <a:prstGeom prst="rect">
            <a:avLst/>
          </a:prstGeom>
        </p:spPr>
      </p:pic>
      <p:pic>
        <p:nvPicPr>
          <p:cNvPr id="13" name="Picture 12"/>
          <p:cNvPicPr>
            <a:picLocks noChangeAspect="1"/>
          </p:cNvPicPr>
          <p:nvPr/>
        </p:nvPicPr>
        <p:blipFill>
          <a:blip r:embed="rId6"/>
          <a:stretch>
            <a:fillRect/>
          </a:stretch>
        </p:blipFill>
        <p:spPr>
          <a:xfrm>
            <a:off x="4374355" y="3743019"/>
            <a:ext cx="395287" cy="537185"/>
          </a:xfrm>
          <a:prstGeom prst="rect">
            <a:avLst/>
          </a:prstGeom>
        </p:spPr>
      </p:pic>
      <p:pic>
        <p:nvPicPr>
          <p:cNvPr id="14" name="Picture 13"/>
          <p:cNvPicPr>
            <a:picLocks noChangeAspect="1"/>
          </p:cNvPicPr>
          <p:nvPr/>
        </p:nvPicPr>
        <p:blipFill>
          <a:blip r:embed="rId7"/>
          <a:stretch>
            <a:fillRect/>
          </a:stretch>
        </p:blipFill>
        <p:spPr>
          <a:xfrm>
            <a:off x="4374355" y="3743019"/>
            <a:ext cx="395287" cy="537185"/>
          </a:xfrm>
          <a:prstGeom prst="rect">
            <a:avLst/>
          </a:prstGeom>
        </p:spPr>
      </p:pic>
      <p:pic>
        <p:nvPicPr>
          <p:cNvPr id="25" name="Picture 24"/>
          <p:cNvPicPr>
            <a:picLocks noChangeAspect="1"/>
          </p:cNvPicPr>
          <p:nvPr/>
        </p:nvPicPr>
        <p:blipFill>
          <a:blip r:embed="rId8"/>
          <a:stretch>
            <a:fillRect/>
          </a:stretch>
        </p:blipFill>
        <p:spPr>
          <a:xfrm rot="299288">
            <a:off x="4019550" y="2925616"/>
            <a:ext cx="323850" cy="382732"/>
          </a:xfrm>
          <a:prstGeom prst="rect">
            <a:avLst/>
          </a:prstGeom>
        </p:spPr>
      </p:pic>
      <p:pic>
        <p:nvPicPr>
          <p:cNvPr id="26" name="Picture 25"/>
          <p:cNvPicPr>
            <a:picLocks noChangeAspect="1"/>
          </p:cNvPicPr>
          <p:nvPr/>
        </p:nvPicPr>
        <p:blipFill>
          <a:blip r:embed="rId9"/>
          <a:stretch>
            <a:fillRect/>
          </a:stretch>
        </p:blipFill>
        <p:spPr>
          <a:xfrm rot="467265">
            <a:off x="4462250" y="2802182"/>
            <a:ext cx="185231" cy="392688"/>
          </a:xfrm>
          <a:prstGeom prst="rect">
            <a:avLst/>
          </a:prstGeom>
        </p:spPr>
      </p:pic>
      <p:pic>
        <p:nvPicPr>
          <p:cNvPr id="27" name="Picture 26"/>
          <p:cNvPicPr>
            <a:picLocks noChangeAspect="1"/>
          </p:cNvPicPr>
          <p:nvPr/>
        </p:nvPicPr>
        <p:blipFill>
          <a:blip r:embed="rId10"/>
          <a:stretch>
            <a:fillRect/>
          </a:stretch>
        </p:blipFill>
        <p:spPr>
          <a:xfrm>
            <a:off x="4776787" y="2969415"/>
            <a:ext cx="100013" cy="268151"/>
          </a:xfrm>
          <a:prstGeom prst="rect">
            <a:avLst/>
          </a:prstGeom>
        </p:spPr>
      </p:pic>
      <p:cxnSp>
        <p:nvCxnSpPr>
          <p:cNvPr id="31" name="Straight Arrow Connector 30"/>
          <p:cNvCxnSpPr/>
          <p:nvPr/>
        </p:nvCxnSpPr>
        <p:spPr>
          <a:xfrm>
            <a:off x="3352800" y="4011610"/>
            <a:ext cx="17366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V="1">
            <a:off x="4571998" y="4991100"/>
            <a:ext cx="0" cy="190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H="1">
            <a:off x="5541332" y="4011610"/>
            <a:ext cx="17366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6317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20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200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nodeType="withEffect">
                                  <p:stCondLst>
                                    <p:cond delay="200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par>
                          <p:cTn id="17" fill="hold">
                            <p:stCondLst>
                              <p:cond delay="2500"/>
                            </p:stCondLst>
                            <p:childTnLst>
                              <p:par>
                                <p:cTn id="18" presetID="42" presetClass="path" presetSubtype="0" accel="50000" decel="50000" fill="hold" nodeType="afterEffect">
                                  <p:stCondLst>
                                    <p:cond delay="0"/>
                                  </p:stCondLst>
                                  <p:childTnLst>
                                    <p:animMotion origin="layout" path="M 0.00017 -3.7037E-6 L 0.1585 -3.7037E-6 " pathEditMode="relative" rAng="0" ptsTypes="AA">
                                      <p:cBhvr>
                                        <p:cTn id="19" dur="2000" fill="hold"/>
                                        <p:tgtEl>
                                          <p:spTgt spid="12"/>
                                        </p:tgtEl>
                                        <p:attrNameLst>
                                          <p:attrName>ppt_x</p:attrName>
                                          <p:attrName>ppt_y</p:attrName>
                                        </p:attrNameLst>
                                      </p:cBhvr>
                                      <p:rCtr x="7917" y="0"/>
                                    </p:animMotion>
                                  </p:childTnLst>
                                </p:cTn>
                              </p:par>
                              <p:par>
                                <p:cTn id="20" presetID="42" presetClass="path" presetSubtype="0" accel="50000" decel="50000" fill="hold" nodeType="withEffect">
                                  <p:stCondLst>
                                    <p:cond delay="0"/>
                                  </p:stCondLst>
                                  <p:childTnLst>
                                    <p:animMotion origin="layout" path="M 3.61111E-6 -3.7037E-6 L 0.00017 0.22616 " pathEditMode="relative" rAng="0" ptsTypes="AA">
                                      <p:cBhvr>
                                        <p:cTn id="21" dur="2000" fill="hold"/>
                                        <p:tgtEl>
                                          <p:spTgt spid="13"/>
                                        </p:tgtEl>
                                        <p:attrNameLst>
                                          <p:attrName>ppt_x</p:attrName>
                                          <p:attrName>ppt_y</p:attrName>
                                        </p:attrNameLst>
                                      </p:cBhvr>
                                      <p:rCtr x="0" y="11296"/>
                                    </p:animMotion>
                                  </p:childTnLst>
                                </p:cTn>
                              </p:par>
                              <p:par>
                                <p:cTn id="22" presetID="42" presetClass="path" presetSubtype="0" accel="50000" decel="50000" fill="hold" nodeType="withEffect">
                                  <p:stCondLst>
                                    <p:cond delay="0"/>
                                  </p:stCondLst>
                                  <p:childTnLst>
                                    <p:animMotion origin="layout" path="M 3.61111E-6 -3.7037E-6 L -0.1665 -3.7037E-6 " pathEditMode="relative" rAng="0" ptsTypes="AA">
                                      <p:cBhvr>
                                        <p:cTn id="23" dur="2000" fill="hold"/>
                                        <p:tgtEl>
                                          <p:spTgt spid="14"/>
                                        </p:tgtEl>
                                        <p:attrNameLst>
                                          <p:attrName>ppt_x</p:attrName>
                                          <p:attrName>ppt_y</p:attrName>
                                        </p:attrNameLst>
                                      </p:cBhvr>
                                      <p:rCtr x="-8333" y="0"/>
                                    </p:animMotion>
                                  </p:childTnLst>
                                </p:cTn>
                              </p:par>
                            </p:childTnLst>
                          </p:cTn>
                        </p:par>
                        <p:par>
                          <p:cTn id="24" fill="hold">
                            <p:stCondLst>
                              <p:cond delay="4500"/>
                            </p:stCondLst>
                            <p:childTnLst>
                              <p:par>
                                <p:cTn id="25" presetID="22" presetClass="entr" presetSubtype="8"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wipe(left)">
                                      <p:cBhvr>
                                        <p:cTn id="27" dur="500"/>
                                        <p:tgtEl>
                                          <p:spTgt spid="31"/>
                                        </p:tgtEl>
                                      </p:cBhvr>
                                    </p:animEffect>
                                  </p:childTnLst>
                                </p:cTn>
                              </p:par>
                              <p:par>
                                <p:cTn id="28" presetID="22" presetClass="entr" presetSubtype="4" fill="hold" nodeType="with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wipe(down)">
                                      <p:cBhvr>
                                        <p:cTn id="30" dur="500"/>
                                        <p:tgtEl>
                                          <p:spTgt spid="32"/>
                                        </p:tgtEl>
                                      </p:cBhvr>
                                    </p:animEffect>
                                  </p:childTnLst>
                                </p:cTn>
                              </p:par>
                              <p:par>
                                <p:cTn id="31" presetID="22" presetClass="entr" presetSubtype="2" fill="hold"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wipe(right)">
                                      <p:cBhvr>
                                        <p:cTn id="33" dur="500"/>
                                        <p:tgtEl>
                                          <p:spTgt spid="35"/>
                                        </p:tgtEl>
                                      </p:cBhvr>
                                    </p:animEffect>
                                  </p:childTnLst>
                                </p:cTn>
                              </p:par>
                            </p:childTnLst>
                          </p:cTn>
                        </p:par>
                        <p:par>
                          <p:cTn id="34" fill="hold">
                            <p:stCondLst>
                              <p:cond delay="5000"/>
                            </p:stCondLst>
                            <p:childTnLst>
                              <p:par>
                                <p:cTn id="35" presetID="10" presetClass="entr" presetSubtype="0" fill="hold" nodeType="afterEffect">
                                  <p:stCondLst>
                                    <p:cond delay="300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par>
                                <p:cTn id="38" presetID="10" presetClass="entr" presetSubtype="0" fill="hold" nodeType="withEffect">
                                  <p:stCondLst>
                                    <p:cond delay="300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10" presetClass="entr" presetSubtype="0" fill="hold" nodeType="withEffect">
                                  <p:stCondLst>
                                    <p:cond delay="300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par>
                                <p:cTn id="44" presetID="10" presetClass="entr" presetSubtype="0" fill="hold" nodeType="withEffect">
                                  <p:stCondLst>
                                    <p:cond delay="300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Scenario Setup</a:t>
            </a:r>
          </a:p>
        </p:txBody>
      </p:sp>
      <p:sp>
        <p:nvSpPr>
          <p:cNvPr id="3" name="Content Placeholder 2"/>
          <p:cNvSpPr>
            <a:spLocks noGrp="1"/>
          </p:cNvSpPr>
          <p:nvPr>
            <p:ph idx="1"/>
          </p:nvPr>
        </p:nvSpPr>
        <p:spPr/>
        <p:txBody>
          <a:bodyPr/>
          <a:lstStyle/>
          <a:p>
            <a:r>
              <a:rPr lang="en-US" dirty="0"/>
              <a:t>Similar to a game of capture the flag</a:t>
            </a:r>
          </a:p>
          <a:p>
            <a:r>
              <a:rPr lang="en-US" dirty="0"/>
              <a:t>Set in 2D grid system</a:t>
            </a:r>
          </a:p>
          <a:p>
            <a:r>
              <a:rPr lang="en-US" dirty="0"/>
              <a:t>Primary Agents:</a:t>
            </a:r>
          </a:p>
          <a:p>
            <a:endParaRPr lang="en-US" dirty="0"/>
          </a:p>
          <a:p>
            <a:pPr lvl="1"/>
            <a:endParaRPr lang="en-US" dirty="0"/>
          </a:p>
        </p:txBody>
      </p:sp>
      <p:grpSp>
        <p:nvGrpSpPr>
          <p:cNvPr id="6" name="Group 5"/>
          <p:cNvGrpSpPr/>
          <p:nvPr/>
        </p:nvGrpSpPr>
        <p:grpSpPr>
          <a:xfrm>
            <a:off x="3287971" y="3004478"/>
            <a:ext cx="783265" cy="1072628"/>
            <a:chOff x="3255335" y="3048000"/>
            <a:chExt cx="914400" cy="1252209"/>
          </a:xfrm>
        </p:grpSpPr>
        <p:pic>
          <p:nvPicPr>
            <p:cNvPr id="1027" name="Picture 3" descr="C:\Users\ryang\Desktop\Soldiers\soldier_blue_04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5335" y="3048000"/>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293435" y="4038599"/>
              <a:ext cx="838199" cy="261610"/>
            </a:xfrm>
            <a:prstGeom prst="rect">
              <a:avLst/>
            </a:prstGeom>
          </p:spPr>
          <p:txBody>
            <a:bodyPr wrap="square">
              <a:spAutoFit/>
            </a:bodyPr>
            <a:lstStyle/>
            <a:p>
              <a:pPr algn="ctr"/>
              <a:r>
                <a:rPr lang="en-US" sz="1100" dirty="0">
                  <a:solidFill>
                    <a:schemeClr val="tx2">
                      <a:lumMod val="20000"/>
                      <a:lumOff val="80000"/>
                    </a:schemeClr>
                  </a:solidFill>
                </a:rPr>
                <a:t>Soldiers</a:t>
              </a:r>
            </a:p>
          </p:txBody>
        </p:sp>
      </p:grpSp>
      <p:grpSp>
        <p:nvGrpSpPr>
          <p:cNvPr id="7" name="Group 6"/>
          <p:cNvGrpSpPr/>
          <p:nvPr/>
        </p:nvGrpSpPr>
        <p:grpSpPr>
          <a:xfrm>
            <a:off x="4953000" y="3004478"/>
            <a:ext cx="774666" cy="1112607"/>
            <a:chOff x="4953000" y="3048000"/>
            <a:chExt cx="914400" cy="1313299"/>
          </a:xfrm>
        </p:grpSpPr>
        <p:pic>
          <p:nvPicPr>
            <p:cNvPr id="1028" name="Picture 4" descr="C:\Users\ryang\Desktop\Soldiers\soldier_red_04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3000" y="3048000"/>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4953000" y="4052500"/>
              <a:ext cx="914400" cy="308799"/>
            </a:xfrm>
            <a:prstGeom prst="rect">
              <a:avLst/>
            </a:prstGeom>
          </p:spPr>
          <p:txBody>
            <a:bodyPr wrap="square">
              <a:spAutoFit/>
            </a:bodyPr>
            <a:lstStyle/>
            <a:p>
              <a:pPr algn="ctr"/>
              <a:r>
                <a:rPr lang="en-US" sz="1100" dirty="0">
                  <a:solidFill>
                    <a:schemeClr val="tx2">
                      <a:lumMod val="20000"/>
                      <a:lumOff val="80000"/>
                    </a:schemeClr>
                  </a:solidFill>
                </a:rPr>
                <a:t>Enemies</a:t>
              </a:r>
            </a:p>
          </p:txBody>
        </p:sp>
      </p:grpSp>
      <p:sp>
        <p:nvSpPr>
          <p:cNvPr id="10" name="Content Placeholder 2"/>
          <p:cNvSpPr txBox="1">
            <a:spLocks/>
          </p:cNvSpPr>
          <p:nvPr/>
        </p:nvSpPr>
        <p:spPr>
          <a:xfrm>
            <a:off x="448340" y="4114800"/>
            <a:ext cx="8229600" cy="15240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rgbClr val="FFCC00"/>
              </a:buClr>
              <a:buFont typeface="Wingdings" pitchFamily="2" charset="2"/>
              <a:buChar char="§"/>
              <a:defRPr sz="2200" kern="1200">
                <a:solidFill>
                  <a:schemeClr val="bg1"/>
                </a:solidFill>
                <a:latin typeface="Helvetica" pitchFamily="34" charset="0"/>
                <a:ea typeface="+mn-ea"/>
                <a:cs typeface="Helvetica" pitchFamily="34" charset="0"/>
              </a:defRPr>
            </a:lvl1pPr>
            <a:lvl2pPr marL="742950" indent="-285750" algn="l" defTabSz="914400" rtl="0" eaLnBrk="1" latinLnBrk="0" hangingPunct="1">
              <a:spcBef>
                <a:spcPct val="20000"/>
              </a:spcBef>
              <a:buClr>
                <a:srgbClr val="FFCC00"/>
              </a:buClr>
              <a:buFont typeface="Wingdings" pitchFamily="2" charset="2"/>
              <a:buChar char="§"/>
              <a:defRPr sz="1900" kern="1200">
                <a:solidFill>
                  <a:schemeClr val="bg1"/>
                </a:solidFill>
                <a:latin typeface="Helvetica" pitchFamily="34" charset="0"/>
                <a:ea typeface="+mn-ea"/>
                <a:cs typeface="Helvetica" pitchFamily="34" charset="0"/>
              </a:defRPr>
            </a:lvl2pPr>
            <a:lvl3pPr marL="1143000" indent="-228600" algn="l" defTabSz="914400" rtl="0" eaLnBrk="1" latinLnBrk="0" hangingPunct="1">
              <a:spcBef>
                <a:spcPct val="20000"/>
              </a:spcBef>
              <a:buClr>
                <a:srgbClr val="FFCC00"/>
              </a:buClr>
              <a:buFont typeface="Wingdings" pitchFamily="2" charset="2"/>
              <a:buChar char="§"/>
              <a:defRPr sz="1700" kern="1200">
                <a:solidFill>
                  <a:schemeClr val="bg1"/>
                </a:solidFill>
                <a:latin typeface="Helvetica" pitchFamily="34" charset="0"/>
                <a:ea typeface="+mn-ea"/>
                <a:cs typeface="Helvetica" pitchFamily="34" charset="0"/>
              </a:defRPr>
            </a:lvl3pPr>
            <a:lvl4pPr marL="1600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4pPr>
            <a:lvl5pPr marL="20574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5pPr>
            <a:lvl6pPr marL="25146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6pPr>
            <a:lvl7pPr marL="29718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7pPr>
            <a:lvl8pPr marL="34290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8pPr>
            <a:lvl9pPr marL="3886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9pPr>
          </a:lstStyle>
          <a:p>
            <a:r>
              <a:rPr lang="en-US" dirty="0"/>
              <a:t>Supporting Agents:</a:t>
            </a:r>
          </a:p>
          <a:p>
            <a:endParaRPr lang="en-US" dirty="0"/>
          </a:p>
          <a:p>
            <a:pPr lvl="1"/>
            <a:endParaRPr lang="en-US" dirty="0"/>
          </a:p>
        </p:txBody>
      </p:sp>
      <p:grpSp>
        <p:nvGrpSpPr>
          <p:cNvPr id="11" name="Group 10"/>
          <p:cNvGrpSpPr/>
          <p:nvPr/>
        </p:nvGrpSpPr>
        <p:grpSpPr>
          <a:xfrm>
            <a:off x="3222403" y="4724400"/>
            <a:ext cx="914400" cy="913817"/>
            <a:chOff x="3222403" y="4724400"/>
            <a:chExt cx="914400" cy="913817"/>
          </a:xfrm>
        </p:grpSpPr>
        <p:pic>
          <p:nvPicPr>
            <p:cNvPr id="1029" name="Picture 5" descr="C:\Users\ryang\Desktop\Helicopters\helo_blue_03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02695" y="4724400"/>
              <a:ext cx="753816" cy="753816"/>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3222403" y="5376607"/>
              <a:ext cx="914400" cy="261610"/>
            </a:xfrm>
            <a:prstGeom prst="rect">
              <a:avLst/>
            </a:prstGeom>
          </p:spPr>
          <p:txBody>
            <a:bodyPr wrap="square">
              <a:spAutoFit/>
            </a:bodyPr>
            <a:lstStyle/>
            <a:p>
              <a:pPr algn="ctr"/>
              <a:r>
                <a:rPr lang="en-US" sz="1100" dirty="0">
                  <a:solidFill>
                    <a:schemeClr val="tx2">
                      <a:lumMod val="20000"/>
                      <a:lumOff val="80000"/>
                    </a:schemeClr>
                  </a:solidFill>
                </a:rPr>
                <a:t>Helicopters</a:t>
              </a:r>
            </a:p>
          </p:txBody>
        </p:sp>
      </p:grpSp>
      <p:grpSp>
        <p:nvGrpSpPr>
          <p:cNvPr id="9" name="Group 8"/>
          <p:cNvGrpSpPr/>
          <p:nvPr/>
        </p:nvGrpSpPr>
        <p:grpSpPr>
          <a:xfrm>
            <a:off x="4883133" y="4648200"/>
            <a:ext cx="914400" cy="1011612"/>
            <a:chOff x="4883133" y="4648200"/>
            <a:chExt cx="914400" cy="1011612"/>
          </a:xfrm>
        </p:grpSpPr>
        <p:pic>
          <p:nvPicPr>
            <p:cNvPr id="1030" name="Picture 6" descr="C:\Users\ryang\Desktop\Tanks\tank_blue_04_256.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97433" y="4648200"/>
              <a:ext cx="685800" cy="685800"/>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p:cNvSpPr/>
            <p:nvPr/>
          </p:nvSpPr>
          <p:spPr>
            <a:xfrm>
              <a:off x="4883133" y="5398202"/>
              <a:ext cx="914400" cy="261610"/>
            </a:xfrm>
            <a:prstGeom prst="rect">
              <a:avLst/>
            </a:prstGeom>
          </p:spPr>
          <p:txBody>
            <a:bodyPr wrap="square">
              <a:spAutoFit/>
            </a:bodyPr>
            <a:lstStyle/>
            <a:p>
              <a:pPr algn="ctr"/>
              <a:r>
                <a:rPr lang="en-US" sz="1100" dirty="0">
                  <a:solidFill>
                    <a:schemeClr val="tx2">
                      <a:lumMod val="20000"/>
                      <a:lumOff val="80000"/>
                    </a:schemeClr>
                  </a:solidFill>
                </a:rPr>
                <a:t>Bases</a:t>
              </a:r>
            </a:p>
          </p:txBody>
        </p:sp>
      </p:grpSp>
    </p:spTree>
    <p:extLst>
      <p:ext uri="{BB962C8B-B14F-4D97-AF65-F5344CB8AC3E}">
        <p14:creationId xmlns:p14="http://schemas.microsoft.com/office/powerpoint/2010/main" val="16057606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Scenario Setup</a:t>
            </a:r>
          </a:p>
        </p:txBody>
      </p:sp>
      <p:grpSp>
        <p:nvGrpSpPr>
          <p:cNvPr id="6" name="Group 5"/>
          <p:cNvGrpSpPr/>
          <p:nvPr/>
        </p:nvGrpSpPr>
        <p:grpSpPr>
          <a:xfrm>
            <a:off x="1206424" y="1626968"/>
            <a:ext cx="783265" cy="1072628"/>
            <a:chOff x="3255335" y="3048000"/>
            <a:chExt cx="914400" cy="1252209"/>
          </a:xfrm>
        </p:grpSpPr>
        <p:pic>
          <p:nvPicPr>
            <p:cNvPr id="1027" name="Picture 3" descr="C:\Users\ryang\Desktop\Soldiers\soldier_blue_04_25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5335" y="3048000"/>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293435" y="4038599"/>
              <a:ext cx="838199" cy="261610"/>
            </a:xfrm>
            <a:prstGeom prst="rect">
              <a:avLst/>
            </a:prstGeom>
          </p:spPr>
          <p:txBody>
            <a:bodyPr wrap="square">
              <a:spAutoFit/>
            </a:bodyPr>
            <a:lstStyle/>
            <a:p>
              <a:pPr algn="ctr"/>
              <a:r>
                <a:rPr lang="en-US" sz="1100" dirty="0">
                  <a:solidFill>
                    <a:schemeClr val="tx2">
                      <a:lumMod val="20000"/>
                      <a:lumOff val="80000"/>
                    </a:schemeClr>
                  </a:solidFill>
                </a:rPr>
                <a:t>Soldiers</a:t>
              </a:r>
            </a:p>
          </p:txBody>
        </p:sp>
      </p:grpSp>
      <p:grpSp>
        <p:nvGrpSpPr>
          <p:cNvPr id="7" name="Group 6"/>
          <p:cNvGrpSpPr/>
          <p:nvPr/>
        </p:nvGrpSpPr>
        <p:grpSpPr>
          <a:xfrm>
            <a:off x="5026618" y="1623060"/>
            <a:ext cx="774666" cy="1112607"/>
            <a:chOff x="4953000" y="3048000"/>
            <a:chExt cx="914400" cy="1313299"/>
          </a:xfrm>
        </p:grpSpPr>
        <p:pic>
          <p:nvPicPr>
            <p:cNvPr id="1028" name="Picture 4" descr="C:\Users\ryang\Desktop\Soldiers\soldier_red_04_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3000" y="3048000"/>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4953000" y="4052500"/>
              <a:ext cx="914400" cy="308799"/>
            </a:xfrm>
            <a:prstGeom prst="rect">
              <a:avLst/>
            </a:prstGeom>
          </p:spPr>
          <p:txBody>
            <a:bodyPr wrap="square">
              <a:spAutoFit/>
            </a:bodyPr>
            <a:lstStyle/>
            <a:p>
              <a:pPr algn="ctr"/>
              <a:r>
                <a:rPr lang="en-US" sz="1100" dirty="0">
                  <a:solidFill>
                    <a:schemeClr val="tx2">
                      <a:lumMod val="20000"/>
                      <a:lumOff val="80000"/>
                    </a:schemeClr>
                  </a:solidFill>
                </a:rPr>
                <a:t>Enemies</a:t>
              </a:r>
            </a:p>
          </p:txBody>
        </p:sp>
      </p:grpSp>
      <p:sp>
        <p:nvSpPr>
          <p:cNvPr id="10" name="Content Placeholder 2"/>
          <p:cNvSpPr txBox="1">
            <a:spLocks/>
          </p:cNvSpPr>
          <p:nvPr/>
        </p:nvSpPr>
        <p:spPr>
          <a:xfrm>
            <a:off x="448340" y="4114800"/>
            <a:ext cx="8229600" cy="15240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rgbClr val="FFCC00"/>
              </a:buClr>
              <a:buFont typeface="Wingdings" pitchFamily="2" charset="2"/>
              <a:buChar char="§"/>
              <a:defRPr sz="2200" kern="1200">
                <a:solidFill>
                  <a:schemeClr val="bg1"/>
                </a:solidFill>
                <a:latin typeface="Helvetica" pitchFamily="34" charset="0"/>
                <a:ea typeface="+mn-ea"/>
                <a:cs typeface="Helvetica" pitchFamily="34" charset="0"/>
              </a:defRPr>
            </a:lvl1pPr>
            <a:lvl2pPr marL="742950" indent="-285750" algn="l" defTabSz="914400" rtl="0" eaLnBrk="1" latinLnBrk="0" hangingPunct="1">
              <a:spcBef>
                <a:spcPct val="20000"/>
              </a:spcBef>
              <a:buClr>
                <a:srgbClr val="FFCC00"/>
              </a:buClr>
              <a:buFont typeface="Wingdings" pitchFamily="2" charset="2"/>
              <a:buChar char="§"/>
              <a:defRPr sz="1900" kern="1200">
                <a:solidFill>
                  <a:schemeClr val="bg1"/>
                </a:solidFill>
                <a:latin typeface="Helvetica" pitchFamily="34" charset="0"/>
                <a:ea typeface="+mn-ea"/>
                <a:cs typeface="Helvetica" pitchFamily="34" charset="0"/>
              </a:defRPr>
            </a:lvl2pPr>
            <a:lvl3pPr marL="1143000" indent="-228600" algn="l" defTabSz="914400" rtl="0" eaLnBrk="1" latinLnBrk="0" hangingPunct="1">
              <a:spcBef>
                <a:spcPct val="20000"/>
              </a:spcBef>
              <a:buClr>
                <a:srgbClr val="FFCC00"/>
              </a:buClr>
              <a:buFont typeface="Wingdings" pitchFamily="2" charset="2"/>
              <a:buChar char="§"/>
              <a:defRPr sz="1700" kern="1200">
                <a:solidFill>
                  <a:schemeClr val="bg1"/>
                </a:solidFill>
                <a:latin typeface="Helvetica" pitchFamily="34" charset="0"/>
                <a:ea typeface="+mn-ea"/>
                <a:cs typeface="Helvetica" pitchFamily="34" charset="0"/>
              </a:defRPr>
            </a:lvl3pPr>
            <a:lvl4pPr marL="1600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4pPr>
            <a:lvl5pPr marL="20574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5pPr>
            <a:lvl6pPr marL="25146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6pPr>
            <a:lvl7pPr marL="29718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7pPr>
            <a:lvl8pPr marL="34290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8pPr>
            <a:lvl9pPr marL="3886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9pPr>
          </a:lstStyle>
          <a:p>
            <a:endParaRPr lang="en-US" dirty="0"/>
          </a:p>
          <a:p>
            <a:pPr lvl="1"/>
            <a:endParaRPr lang="en-US" dirty="0"/>
          </a:p>
        </p:txBody>
      </p:sp>
      <p:sp>
        <p:nvSpPr>
          <p:cNvPr id="20" name="Content Placeholder 2"/>
          <p:cNvSpPr txBox="1">
            <a:spLocks/>
          </p:cNvSpPr>
          <p:nvPr/>
        </p:nvSpPr>
        <p:spPr>
          <a:xfrm>
            <a:off x="2027789" y="1583363"/>
            <a:ext cx="2239411" cy="20521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rgbClr val="FFCC00"/>
              </a:buClr>
              <a:buFont typeface="Wingdings" pitchFamily="2" charset="2"/>
              <a:buChar char="§"/>
              <a:defRPr sz="2200" kern="1200">
                <a:solidFill>
                  <a:schemeClr val="bg1"/>
                </a:solidFill>
                <a:latin typeface="Helvetica" pitchFamily="34" charset="0"/>
                <a:ea typeface="+mn-ea"/>
                <a:cs typeface="Helvetica" pitchFamily="34" charset="0"/>
              </a:defRPr>
            </a:lvl1pPr>
            <a:lvl2pPr marL="742950" indent="-285750" algn="l" defTabSz="914400" rtl="0" eaLnBrk="1" latinLnBrk="0" hangingPunct="1">
              <a:spcBef>
                <a:spcPct val="20000"/>
              </a:spcBef>
              <a:buClr>
                <a:srgbClr val="FFCC00"/>
              </a:buClr>
              <a:buFont typeface="Wingdings" pitchFamily="2" charset="2"/>
              <a:buChar char="§"/>
              <a:defRPr sz="1900" kern="1200">
                <a:solidFill>
                  <a:schemeClr val="bg1"/>
                </a:solidFill>
                <a:latin typeface="Helvetica" pitchFamily="34" charset="0"/>
                <a:ea typeface="+mn-ea"/>
                <a:cs typeface="Helvetica" pitchFamily="34" charset="0"/>
              </a:defRPr>
            </a:lvl2pPr>
            <a:lvl3pPr marL="1143000" indent="-228600" algn="l" defTabSz="914400" rtl="0" eaLnBrk="1" latinLnBrk="0" hangingPunct="1">
              <a:spcBef>
                <a:spcPct val="20000"/>
              </a:spcBef>
              <a:buClr>
                <a:srgbClr val="FFCC00"/>
              </a:buClr>
              <a:buFont typeface="Wingdings" pitchFamily="2" charset="2"/>
              <a:buChar char="§"/>
              <a:defRPr sz="1700" kern="1200">
                <a:solidFill>
                  <a:schemeClr val="bg1"/>
                </a:solidFill>
                <a:latin typeface="Helvetica" pitchFamily="34" charset="0"/>
                <a:ea typeface="+mn-ea"/>
                <a:cs typeface="Helvetica" pitchFamily="34" charset="0"/>
              </a:defRPr>
            </a:lvl3pPr>
            <a:lvl4pPr marL="1600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4pPr>
            <a:lvl5pPr marL="20574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5pPr>
            <a:lvl6pPr marL="25146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6pPr>
            <a:lvl7pPr marL="29718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7pPr>
            <a:lvl8pPr marL="34290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8pPr>
            <a:lvl9pPr marL="3886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9pPr>
          </a:lstStyle>
          <a:p>
            <a:pPr marL="91440" indent="-91440"/>
            <a:r>
              <a:rPr lang="en-US" sz="1200" dirty="0"/>
              <a:t>Features</a:t>
            </a:r>
          </a:p>
          <a:p>
            <a:pPr marL="274320" lvl="1" indent="-91440"/>
            <a:r>
              <a:rPr lang="en-US" sz="1000" dirty="0"/>
              <a:t>(X, Y)</a:t>
            </a:r>
          </a:p>
          <a:p>
            <a:pPr marL="274320" lvl="1" indent="-91440"/>
            <a:r>
              <a:rPr lang="en-US" sz="1000" dirty="0"/>
              <a:t>(Goal X,  Goal Y)</a:t>
            </a:r>
          </a:p>
          <a:p>
            <a:pPr marL="91440" indent="-91440"/>
            <a:r>
              <a:rPr lang="en-US" sz="1200" dirty="0"/>
              <a:t>Actions:</a:t>
            </a:r>
          </a:p>
          <a:p>
            <a:pPr marL="274320" lvl="1" indent="-91440"/>
            <a:r>
              <a:rPr lang="en-US" sz="1000" dirty="0"/>
              <a:t>Move &lt;Direction&gt;</a:t>
            </a:r>
          </a:p>
          <a:p>
            <a:pPr marL="91440" indent="-91440"/>
            <a:r>
              <a:rPr lang="en-US" sz="1200" dirty="0"/>
              <a:t>Reward:</a:t>
            </a:r>
          </a:p>
          <a:p>
            <a:pPr marL="274320" lvl="1" indent="-91440"/>
            <a:r>
              <a:rPr lang="en-US" sz="1000" dirty="0"/>
              <a:t>Minimize distance to goal</a:t>
            </a:r>
          </a:p>
          <a:p>
            <a:pPr marL="274320" lvl="1" indent="-91440"/>
            <a:r>
              <a:rPr lang="en-US" sz="1000" dirty="0"/>
              <a:t>Maximize distance to enemy</a:t>
            </a:r>
          </a:p>
          <a:p>
            <a:pPr marL="274320" lvl="1" indent="-91440"/>
            <a:r>
              <a:rPr lang="en-US" sz="1000" dirty="0"/>
              <a:t>Win if goal is reached</a:t>
            </a:r>
          </a:p>
        </p:txBody>
      </p:sp>
      <p:grpSp>
        <p:nvGrpSpPr>
          <p:cNvPr id="3" name="Group 2"/>
          <p:cNvGrpSpPr/>
          <p:nvPr/>
        </p:nvGrpSpPr>
        <p:grpSpPr>
          <a:xfrm>
            <a:off x="4937760" y="3945564"/>
            <a:ext cx="3138571" cy="2150436"/>
            <a:chOff x="1140856" y="3869364"/>
            <a:chExt cx="3138571" cy="2150436"/>
          </a:xfrm>
        </p:grpSpPr>
        <p:grpSp>
          <p:nvGrpSpPr>
            <p:cNvPr id="11" name="Group 10"/>
            <p:cNvGrpSpPr/>
            <p:nvPr/>
          </p:nvGrpSpPr>
          <p:grpSpPr>
            <a:xfrm>
              <a:off x="1140856" y="3869655"/>
              <a:ext cx="914400" cy="913817"/>
              <a:chOff x="3222403" y="4724400"/>
              <a:chExt cx="914400" cy="913817"/>
            </a:xfrm>
          </p:grpSpPr>
          <p:pic>
            <p:nvPicPr>
              <p:cNvPr id="1029" name="Picture 5" descr="C:\Users\ryang\Desktop\Helicopters\helo_blue_03_25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02695" y="4724400"/>
                <a:ext cx="753816" cy="753816"/>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3222403" y="5376607"/>
                <a:ext cx="914400" cy="261610"/>
              </a:xfrm>
              <a:prstGeom prst="rect">
                <a:avLst/>
              </a:prstGeom>
            </p:spPr>
            <p:txBody>
              <a:bodyPr wrap="square">
                <a:spAutoFit/>
              </a:bodyPr>
              <a:lstStyle/>
              <a:p>
                <a:pPr algn="ctr"/>
                <a:r>
                  <a:rPr lang="en-US" sz="1100" dirty="0">
                    <a:solidFill>
                      <a:schemeClr val="tx2">
                        <a:lumMod val="20000"/>
                        <a:lumOff val="80000"/>
                      </a:schemeClr>
                    </a:solidFill>
                  </a:rPr>
                  <a:t>Helicopters</a:t>
                </a:r>
              </a:p>
            </p:txBody>
          </p:sp>
        </p:grpSp>
        <p:sp>
          <p:nvSpPr>
            <p:cNvPr id="22" name="Content Placeholder 2"/>
            <p:cNvSpPr txBox="1">
              <a:spLocks/>
            </p:cNvSpPr>
            <p:nvPr/>
          </p:nvSpPr>
          <p:spPr>
            <a:xfrm>
              <a:off x="2040016" y="3869364"/>
              <a:ext cx="2239411" cy="215043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rgbClr val="FFCC00"/>
                </a:buClr>
                <a:buFont typeface="Wingdings" pitchFamily="2" charset="2"/>
                <a:buChar char="§"/>
                <a:defRPr sz="2200" kern="1200">
                  <a:solidFill>
                    <a:schemeClr val="bg1"/>
                  </a:solidFill>
                  <a:latin typeface="Helvetica" pitchFamily="34" charset="0"/>
                  <a:ea typeface="+mn-ea"/>
                  <a:cs typeface="Helvetica" pitchFamily="34" charset="0"/>
                </a:defRPr>
              </a:lvl1pPr>
              <a:lvl2pPr marL="742950" indent="-285750" algn="l" defTabSz="914400" rtl="0" eaLnBrk="1" latinLnBrk="0" hangingPunct="1">
                <a:spcBef>
                  <a:spcPct val="20000"/>
                </a:spcBef>
                <a:buClr>
                  <a:srgbClr val="FFCC00"/>
                </a:buClr>
                <a:buFont typeface="Wingdings" pitchFamily="2" charset="2"/>
                <a:buChar char="§"/>
                <a:defRPr sz="1900" kern="1200">
                  <a:solidFill>
                    <a:schemeClr val="bg1"/>
                  </a:solidFill>
                  <a:latin typeface="Helvetica" pitchFamily="34" charset="0"/>
                  <a:ea typeface="+mn-ea"/>
                  <a:cs typeface="Helvetica" pitchFamily="34" charset="0"/>
                </a:defRPr>
              </a:lvl2pPr>
              <a:lvl3pPr marL="1143000" indent="-228600" algn="l" defTabSz="914400" rtl="0" eaLnBrk="1" latinLnBrk="0" hangingPunct="1">
                <a:spcBef>
                  <a:spcPct val="20000"/>
                </a:spcBef>
                <a:buClr>
                  <a:srgbClr val="FFCC00"/>
                </a:buClr>
                <a:buFont typeface="Wingdings" pitchFamily="2" charset="2"/>
                <a:buChar char="§"/>
                <a:defRPr sz="1700" kern="1200">
                  <a:solidFill>
                    <a:schemeClr val="bg1"/>
                  </a:solidFill>
                  <a:latin typeface="Helvetica" pitchFamily="34" charset="0"/>
                  <a:ea typeface="+mn-ea"/>
                  <a:cs typeface="Helvetica" pitchFamily="34" charset="0"/>
                </a:defRPr>
              </a:lvl3pPr>
              <a:lvl4pPr marL="1600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4pPr>
              <a:lvl5pPr marL="20574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5pPr>
              <a:lvl6pPr marL="25146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6pPr>
              <a:lvl7pPr marL="29718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7pPr>
              <a:lvl8pPr marL="34290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8pPr>
              <a:lvl9pPr marL="3886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9pPr>
            </a:lstStyle>
            <a:p>
              <a:pPr marL="91440" indent="-91440"/>
              <a:r>
                <a:rPr lang="en-US" sz="1200" dirty="0"/>
                <a:t>Features</a:t>
              </a:r>
            </a:p>
            <a:p>
              <a:pPr marL="274320" lvl="1" indent="-91440"/>
              <a:r>
                <a:rPr lang="en-US" sz="1000" dirty="0"/>
                <a:t>(X, Y)</a:t>
              </a:r>
            </a:p>
            <a:p>
              <a:pPr marL="274320" lvl="1" indent="-91440"/>
              <a:r>
                <a:rPr lang="en-US" sz="1000" dirty="0"/>
                <a:t>Deployment Flag</a:t>
              </a:r>
            </a:p>
            <a:p>
              <a:pPr marL="274320" lvl="1" indent="-91440"/>
              <a:r>
                <a:rPr lang="en-US" sz="1000" dirty="0"/>
                <a:t>Deployment Cost</a:t>
              </a:r>
            </a:p>
            <a:p>
              <a:pPr marL="91440" indent="-91440"/>
              <a:r>
                <a:rPr lang="en-US" sz="1200" dirty="0"/>
                <a:t>Actions:</a:t>
              </a:r>
            </a:p>
            <a:p>
              <a:pPr marL="274320" lvl="1" indent="-91440"/>
              <a:r>
                <a:rPr lang="en-US" sz="1000" dirty="0"/>
                <a:t>Move &lt;Direction&gt;</a:t>
              </a:r>
            </a:p>
            <a:p>
              <a:pPr marL="91440" indent="-91440"/>
              <a:r>
                <a:rPr lang="en-US" sz="1200" dirty="0"/>
                <a:t>Reward:</a:t>
              </a:r>
            </a:p>
            <a:p>
              <a:pPr marL="274320" lvl="1" indent="-91440"/>
              <a:r>
                <a:rPr lang="en-US" sz="1000" dirty="0"/>
                <a:t>Maximize distance between Soldier and Enemy</a:t>
              </a:r>
            </a:p>
          </p:txBody>
        </p:sp>
      </p:grpSp>
      <p:grpSp>
        <p:nvGrpSpPr>
          <p:cNvPr id="5" name="Group 4"/>
          <p:cNvGrpSpPr/>
          <p:nvPr/>
        </p:nvGrpSpPr>
        <p:grpSpPr>
          <a:xfrm>
            <a:off x="1147620" y="3962400"/>
            <a:ext cx="3119580" cy="1769436"/>
            <a:chOff x="4956751" y="3869364"/>
            <a:chExt cx="3119580" cy="1769436"/>
          </a:xfrm>
        </p:grpSpPr>
        <p:grpSp>
          <p:nvGrpSpPr>
            <p:cNvPr id="9" name="Group 8"/>
            <p:cNvGrpSpPr/>
            <p:nvPr/>
          </p:nvGrpSpPr>
          <p:grpSpPr>
            <a:xfrm>
              <a:off x="4956751" y="3869364"/>
              <a:ext cx="914400" cy="1011612"/>
              <a:chOff x="4883133" y="4648200"/>
              <a:chExt cx="914400" cy="1011612"/>
            </a:xfrm>
          </p:grpSpPr>
          <p:pic>
            <p:nvPicPr>
              <p:cNvPr id="1030" name="Picture 6" descr="C:\Users\ryang\Desktop\Tanks\tank_blue_04_256.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97433" y="4648200"/>
                <a:ext cx="685800" cy="685800"/>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p:cNvSpPr/>
              <p:nvPr/>
            </p:nvSpPr>
            <p:spPr>
              <a:xfrm>
                <a:off x="4883133" y="5398202"/>
                <a:ext cx="914400" cy="261610"/>
              </a:xfrm>
              <a:prstGeom prst="rect">
                <a:avLst/>
              </a:prstGeom>
            </p:spPr>
            <p:txBody>
              <a:bodyPr wrap="square">
                <a:spAutoFit/>
              </a:bodyPr>
              <a:lstStyle/>
              <a:p>
                <a:pPr algn="ctr"/>
                <a:r>
                  <a:rPr lang="en-US" sz="1100" dirty="0">
                    <a:solidFill>
                      <a:schemeClr val="tx2">
                        <a:lumMod val="20000"/>
                        <a:lumOff val="80000"/>
                      </a:schemeClr>
                    </a:solidFill>
                  </a:rPr>
                  <a:t>Bases</a:t>
                </a:r>
              </a:p>
            </p:txBody>
          </p:sp>
        </p:grpSp>
        <p:sp>
          <p:nvSpPr>
            <p:cNvPr id="23" name="Content Placeholder 2"/>
            <p:cNvSpPr txBox="1">
              <a:spLocks/>
            </p:cNvSpPr>
            <p:nvPr/>
          </p:nvSpPr>
          <p:spPr>
            <a:xfrm>
              <a:off x="5836920" y="3869364"/>
              <a:ext cx="2239411" cy="176943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rgbClr val="FFCC00"/>
                </a:buClr>
                <a:buFont typeface="Wingdings" pitchFamily="2" charset="2"/>
                <a:buChar char="§"/>
                <a:defRPr sz="2200" kern="1200">
                  <a:solidFill>
                    <a:schemeClr val="bg1"/>
                  </a:solidFill>
                  <a:latin typeface="Helvetica" pitchFamily="34" charset="0"/>
                  <a:ea typeface="+mn-ea"/>
                  <a:cs typeface="Helvetica" pitchFamily="34" charset="0"/>
                </a:defRPr>
              </a:lvl1pPr>
              <a:lvl2pPr marL="742950" indent="-285750" algn="l" defTabSz="914400" rtl="0" eaLnBrk="1" latinLnBrk="0" hangingPunct="1">
                <a:spcBef>
                  <a:spcPct val="20000"/>
                </a:spcBef>
                <a:buClr>
                  <a:srgbClr val="FFCC00"/>
                </a:buClr>
                <a:buFont typeface="Wingdings" pitchFamily="2" charset="2"/>
                <a:buChar char="§"/>
                <a:defRPr sz="1900" kern="1200">
                  <a:solidFill>
                    <a:schemeClr val="bg1"/>
                  </a:solidFill>
                  <a:latin typeface="Helvetica" pitchFamily="34" charset="0"/>
                  <a:ea typeface="+mn-ea"/>
                  <a:cs typeface="Helvetica" pitchFamily="34" charset="0"/>
                </a:defRPr>
              </a:lvl2pPr>
              <a:lvl3pPr marL="1143000" indent="-228600" algn="l" defTabSz="914400" rtl="0" eaLnBrk="1" latinLnBrk="0" hangingPunct="1">
                <a:spcBef>
                  <a:spcPct val="20000"/>
                </a:spcBef>
                <a:buClr>
                  <a:srgbClr val="FFCC00"/>
                </a:buClr>
                <a:buFont typeface="Wingdings" pitchFamily="2" charset="2"/>
                <a:buChar char="§"/>
                <a:defRPr sz="1700" kern="1200">
                  <a:solidFill>
                    <a:schemeClr val="bg1"/>
                  </a:solidFill>
                  <a:latin typeface="Helvetica" pitchFamily="34" charset="0"/>
                  <a:ea typeface="+mn-ea"/>
                  <a:cs typeface="Helvetica" pitchFamily="34" charset="0"/>
                </a:defRPr>
              </a:lvl3pPr>
              <a:lvl4pPr marL="1600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4pPr>
              <a:lvl5pPr marL="20574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5pPr>
              <a:lvl6pPr marL="25146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6pPr>
              <a:lvl7pPr marL="29718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7pPr>
              <a:lvl8pPr marL="34290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8pPr>
              <a:lvl9pPr marL="3886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9pPr>
            </a:lstStyle>
            <a:p>
              <a:pPr marL="91440" indent="-91440"/>
              <a:r>
                <a:rPr lang="en-US" sz="1200" dirty="0"/>
                <a:t>Features</a:t>
              </a:r>
            </a:p>
            <a:p>
              <a:pPr marL="274320" lvl="1" indent="-91440"/>
              <a:r>
                <a:rPr lang="en-US" sz="1000" dirty="0"/>
                <a:t>None</a:t>
              </a:r>
            </a:p>
            <a:p>
              <a:pPr marL="91440" indent="-91440"/>
              <a:r>
                <a:rPr lang="en-US" sz="1200" dirty="0"/>
                <a:t>Actions:</a:t>
              </a:r>
            </a:p>
            <a:p>
              <a:pPr marL="274320" lvl="1" indent="-91440"/>
              <a:r>
                <a:rPr lang="en-US" sz="1000" dirty="0"/>
                <a:t>Deploy Helicopter</a:t>
              </a:r>
            </a:p>
            <a:p>
              <a:pPr marL="91440" indent="-91440"/>
              <a:r>
                <a:rPr lang="en-US" sz="1200" dirty="0"/>
                <a:t>Reward:</a:t>
              </a:r>
            </a:p>
            <a:p>
              <a:pPr marL="274320" lvl="1" indent="-91440"/>
              <a:r>
                <a:rPr lang="en-US" sz="1000" dirty="0"/>
                <a:t>Maximize distance between Soldier and Enemy</a:t>
              </a:r>
            </a:p>
            <a:p>
              <a:pPr marL="274320" lvl="1" indent="-91440"/>
              <a:r>
                <a:rPr lang="en-US" sz="1000" dirty="0"/>
                <a:t>Minimize costs of deployment</a:t>
              </a:r>
            </a:p>
          </p:txBody>
        </p:sp>
      </p:grpSp>
      <p:sp>
        <p:nvSpPr>
          <p:cNvPr id="28" name="Content Placeholder 2"/>
          <p:cNvSpPr txBox="1">
            <a:spLocks/>
          </p:cNvSpPr>
          <p:nvPr/>
        </p:nvSpPr>
        <p:spPr>
          <a:xfrm>
            <a:off x="5837789" y="1583364"/>
            <a:ext cx="2239411" cy="192183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rgbClr val="FFCC00"/>
              </a:buClr>
              <a:buFont typeface="Wingdings" pitchFamily="2" charset="2"/>
              <a:buChar char="§"/>
              <a:defRPr sz="2200" kern="1200">
                <a:solidFill>
                  <a:schemeClr val="bg1"/>
                </a:solidFill>
                <a:latin typeface="Helvetica" pitchFamily="34" charset="0"/>
                <a:ea typeface="+mn-ea"/>
                <a:cs typeface="Helvetica" pitchFamily="34" charset="0"/>
              </a:defRPr>
            </a:lvl1pPr>
            <a:lvl2pPr marL="742950" indent="-285750" algn="l" defTabSz="914400" rtl="0" eaLnBrk="1" latinLnBrk="0" hangingPunct="1">
              <a:spcBef>
                <a:spcPct val="20000"/>
              </a:spcBef>
              <a:buClr>
                <a:srgbClr val="FFCC00"/>
              </a:buClr>
              <a:buFont typeface="Wingdings" pitchFamily="2" charset="2"/>
              <a:buChar char="§"/>
              <a:defRPr sz="1900" kern="1200">
                <a:solidFill>
                  <a:schemeClr val="bg1"/>
                </a:solidFill>
                <a:latin typeface="Helvetica" pitchFamily="34" charset="0"/>
                <a:ea typeface="+mn-ea"/>
                <a:cs typeface="Helvetica" pitchFamily="34" charset="0"/>
              </a:defRPr>
            </a:lvl2pPr>
            <a:lvl3pPr marL="1143000" indent="-228600" algn="l" defTabSz="914400" rtl="0" eaLnBrk="1" latinLnBrk="0" hangingPunct="1">
              <a:spcBef>
                <a:spcPct val="20000"/>
              </a:spcBef>
              <a:buClr>
                <a:srgbClr val="FFCC00"/>
              </a:buClr>
              <a:buFont typeface="Wingdings" pitchFamily="2" charset="2"/>
              <a:buChar char="§"/>
              <a:defRPr sz="1700" kern="1200">
                <a:solidFill>
                  <a:schemeClr val="bg1"/>
                </a:solidFill>
                <a:latin typeface="Helvetica" pitchFamily="34" charset="0"/>
                <a:ea typeface="+mn-ea"/>
                <a:cs typeface="Helvetica" pitchFamily="34" charset="0"/>
              </a:defRPr>
            </a:lvl3pPr>
            <a:lvl4pPr marL="1600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4pPr>
            <a:lvl5pPr marL="20574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Helvetica" pitchFamily="34" charset="0"/>
                <a:ea typeface="+mn-ea"/>
                <a:cs typeface="Helvetica" pitchFamily="34" charset="0"/>
              </a:defRPr>
            </a:lvl5pPr>
            <a:lvl6pPr marL="25146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6pPr>
            <a:lvl7pPr marL="29718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7pPr>
            <a:lvl8pPr marL="34290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8pPr>
            <a:lvl9pPr marL="3886200" indent="-228600" algn="l" defTabSz="914400" rtl="0" eaLnBrk="1" latinLnBrk="0" hangingPunct="1">
              <a:spcBef>
                <a:spcPct val="20000"/>
              </a:spcBef>
              <a:buClr>
                <a:srgbClr val="FFCC00"/>
              </a:buClr>
              <a:buFont typeface="Wingdings" pitchFamily="2" charset="2"/>
              <a:buChar char="§"/>
              <a:defRPr sz="1500" kern="1200">
                <a:solidFill>
                  <a:schemeClr val="bg1"/>
                </a:solidFill>
                <a:latin typeface="+mn-lt"/>
                <a:ea typeface="+mn-ea"/>
                <a:cs typeface="+mn-cs"/>
              </a:defRPr>
            </a:lvl9pPr>
          </a:lstStyle>
          <a:p>
            <a:pPr marL="91440" indent="-91440"/>
            <a:r>
              <a:rPr lang="en-US" sz="1200" dirty="0"/>
              <a:t>Features</a:t>
            </a:r>
          </a:p>
          <a:p>
            <a:pPr marL="274320" lvl="1" indent="-91440"/>
            <a:r>
              <a:rPr lang="en-US" sz="1000" dirty="0"/>
              <a:t>(X, Y)</a:t>
            </a:r>
          </a:p>
          <a:p>
            <a:pPr marL="91440" indent="-91440"/>
            <a:r>
              <a:rPr lang="en-US" sz="1200" dirty="0"/>
              <a:t>Actions:</a:t>
            </a:r>
          </a:p>
          <a:p>
            <a:pPr marL="274320" lvl="1" indent="-91440"/>
            <a:r>
              <a:rPr lang="en-US" sz="1000" dirty="0"/>
              <a:t>Move &lt;Direction&gt;</a:t>
            </a:r>
          </a:p>
          <a:p>
            <a:pPr marL="91440" indent="-91440"/>
            <a:r>
              <a:rPr lang="en-US" sz="1200" dirty="0"/>
              <a:t>Reward:</a:t>
            </a:r>
          </a:p>
          <a:p>
            <a:pPr marL="274320" lvl="1" indent="-91440"/>
            <a:r>
              <a:rPr lang="en-US" sz="1000" dirty="0"/>
              <a:t>Minimize distance to Soldier</a:t>
            </a:r>
          </a:p>
          <a:p>
            <a:pPr marL="274320" lvl="1" indent="-91440"/>
            <a:r>
              <a:rPr lang="en-US" sz="1000" dirty="0"/>
              <a:t>Minimize distance to Helicopter</a:t>
            </a:r>
          </a:p>
          <a:p>
            <a:pPr marL="274320" lvl="1" indent="-91440"/>
            <a:r>
              <a:rPr lang="en-US" sz="1000" dirty="0"/>
              <a:t>Win if Soldier is captured</a:t>
            </a:r>
          </a:p>
        </p:txBody>
      </p:sp>
    </p:spTree>
    <p:extLst>
      <p:ext uri="{BB962C8B-B14F-4D97-AF65-F5344CB8AC3E}">
        <p14:creationId xmlns:p14="http://schemas.microsoft.com/office/powerpoint/2010/main" val="25183893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Scenario Setup</a:t>
            </a:r>
          </a:p>
        </p:txBody>
      </p:sp>
      <p:sp>
        <p:nvSpPr>
          <p:cNvPr id="3" name="Content Placeholder 2"/>
          <p:cNvSpPr>
            <a:spLocks noGrp="1"/>
          </p:cNvSpPr>
          <p:nvPr>
            <p:ph idx="1"/>
          </p:nvPr>
        </p:nvSpPr>
        <p:spPr/>
        <p:txBody>
          <a:bodyPr/>
          <a:lstStyle/>
          <a:p>
            <a:r>
              <a:rPr lang="en-US" dirty="0"/>
              <a:t>A Soldier agent can only win with the help from the Base and Helicopter agents</a:t>
            </a:r>
          </a:p>
          <a:p>
            <a:endParaRPr lang="en-US" dirty="0"/>
          </a:p>
          <a:p>
            <a:r>
              <a:rPr lang="en-US" dirty="0"/>
              <a:t>The behavior of the </a:t>
            </a:r>
            <a:r>
              <a:rPr lang="en-US" dirty="0" smtClean="0"/>
              <a:t>agents are </a:t>
            </a:r>
            <a:r>
              <a:rPr lang="en-US" dirty="0"/>
              <a:t>affected by the weights on their reward functions</a:t>
            </a:r>
          </a:p>
          <a:p>
            <a:endParaRPr lang="en-US" dirty="0"/>
          </a:p>
          <a:p>
            <a:r>
              <a:rPr lang="en-US" dirty="0"/>
              <a:t>Results in agents having personalities, which result in good or bad teamwork</a:t>
            </a:r>
            <a:endParaRPr lang="en-US" i="1" dirty="0"/>
          </a:p>
          <a:p>
            <a:endParaRPr lang="en-US" dirty="0"/>
          </a:p>
          <a:p>
            <a:endParaRPr lang="en-US" dirty="0"/>
          </a:p>
          <a:p>
            <a:pPr lvl="1"/>
            <a:endParaRPr lang="en-US" dirty="0"/>
          </a:p>
        </p:txBody>
      </p:sp>
    </p:spTree>
    <p:extLst>
      <p:ext uri="{BB962C8B-B14F-4D97-AF65-F5344CB8AC3E}">
        <p14:creationId xmlns:p14="http://schemas.microsoft.com/office/powerpoint/2010/main" val="8860693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Scenario Performances</a:t>
            </a:r>
            <a:endParaRPr lang="en-US" dirty="0"/>
          </a:p>
        </p:txBody>
      </p:sp>
      <p:pic>
        <p:nvPicPr>
          <p:cNvPr id="5" name="no_distractor.wmv">
            <a:hlinkClick r:id="" action="ppaction://media"/>
          </p:cNvPr>
          <p:cNvPicPr>
            <a:picLocks noChangeAspect="1"/>
          </p:cNvPicPr>
          <p:nvPr>
            <a:videoFile r:link="rId1"/>
            <p:extLst>
              <p:ext uri="{DAA4B4D4-6D71-4841-9C94-3DE7FCFB9230}">
                <p14:media xmlns:p14="http://schemas.microsoft.com/office/powerpoint/2010/main" r:embed="rId2">
                  <p14:trim end="2001.8192"/>
                  <p14:bmkLst>
                    <p14:bmk name="Bookmark 1" time="15807.2479"/>
                  </p14:bmkLst>
                </p14:media>
              </p:ext>
            </p:extLst>
          </p:nvPr>
        </p:nvPicPr>
        <p:blipFill>
          <a:blip r:embed="rId10"/>
          <a:stretch>
            <a:fillRect/>
          </a:stretch>
        </p:blipFill>
        <p:spPr>
          <a:xfrm>
            <a:off x="114300" y="1519045"/>
            <a:ext cx="4381500" cy="1234225"/>
          </a:xfrm>
          <a:prstGeom prst="rect">
            <a:avLst/>
          </a:prstGeom>
        </p:spPr>
      </p:pic>
      <p:pic>
        <p:nvPicPr>
          <p:cNvPr id="8" name="reckless.wmv">
            <a:hlinkClick r:id="" action="ppaction://media"/>
          </p:cNvPr>
          <p:cNvPicPr>
            <a:picLocks noChangeAspect="1"/>
          </p:cNvPicPr>
          <p:nvPr>
            <a:videoFile r:link="rId4"/>
            <p:extLst>
              <p:ext uri="{DAA4B4D4-6D71-4841-9C94-3DE7FCFB9230}">
                <p14:media xmlns:p14="http://schemas.microsoft.com/office/powerpoint/2010/main" r:embed="rId3">
                  <p14:bmkLst>
                    <p14:bmk name="Bookmark 1" time="0"/>
                    <p14:bmk name="Bookmark 2" time="14121.437"/>
                  </p14:bmkLst>
                </p14:media>
              </p:ext>
            </p:extLst>
          </p:nvPr>
        </p:nvPicPr>
        <p:blipFill>
          <a:blip r:embed="rId11"/>
          <a:stretch>
            <a:fillRect/>
          </a:stretch>
        </p:blipFill>
        <p:spPr>
          <a:xfrm>
            <a:off x="114300" y="3733800"/>
            <a:ext cx="4381500" cy="1234225"/>
          </a:xfrm>
          <a:prstGeom prst="rect">
            <a:avLst/>
          </a:prstGeom>
        </p:spPr>
      </p:pic>
      <p:pic>
        <p:nvPicPr>
          <p:cNvPr id="10" name="scared.wmv">
            <a:hlinkClick r:id="" action="ppaction://media"/>
          </p:cNvPr>
          <p:cNvPicPr>
            <a:picLocks noChangeAspect="1"/>
          </p:cNvPicPr>
          <p:nvPr>
            <a:videoFile r:link="rId6"/>
            <p:extLst>
              <p:ext uri="{DAA4B4D4-6D71-4841-9C94-3DE7FCFB9230}">
                <p14:media xmlns:p14="http://schemas.microsoft.com/office/powerpoint/2010/main" r:embed="rId5">
                  <p14:bmkLst>
                    <p14:bmk name="Bookmark 1" time="49868.558"/>
                  </p14:bmkLst>
                </p14:media>
              </p:ext>
            </p:extLst>
          </p:nvPr>
        </p:nvPicPr>
        <p:blipFill>
          <a:blip r:embed="rId12"/>
          <a:stretch>
            <a:fillRect/>
          </a:stretch>
        </p:blipFill>
        <p:spPr>
          <a:xfrm>
            <a:off x="4648200" y="1519045"/>
            <a:ext cx="4381500" cy="1234225"/>
          </a:xfrm>
          <a:prstGeom prst="rect">
            <a:avLst/>
          </a:prstGeom>
        </p:spPr>
      </p:pic>
      <p:sp>
        <p:nvSpPr>
          <p:cNvPr id="11" name="Rectangle 10"/>
          <p:cNvSpPr/>
          <p:nvPr/>
        </p:nvSpPr>
        <p:spPr>
          <a:xfrm>
            <a:off x="5314950" y="2829038"/>
            <a:ext cx="3048000" cy="523220"/>
          </a:xfrm>
          <a:prstGeom prst="rect">
            <a:avLst/>
          </a:prstGeom>
        </p:spPr>
        <p:txBody>
          <a:bodyPr wrap="square">
            <a:spAutoFit/>
          </a:bodyPr>
          <a:lstStyle/>
          <a:p>
            <a:pPr algn="ctr"/>
            <a:r>
              <a:rPr lang="en-US" sz="1400" dirty="0" smtClean="0">
                <a:solidFill>
                  <a:schemeClr val="bg1"/>
                </a:solidFill>
              </a:rPr>
              <a:t>Soldier is too concerned with getting captured, and never reaches goal</a:t>
            </a:r>
            <a:endParaRPr lang="en-US" sz="1400" dirty="0">
              <a:solidFill>
                <a:schemeClr val="bg1"/>
              </a:solidFill>
            </a:endParaRPr>
          </a:p>
        </p:txBody>
      </p:sp>
      <p:pic>
        <p:nvPicPr>
          <p:cNvPr id="12" name="successful.wmv">
            <a:hlinkClick r:id="" action="ppaction://media"/>
          </p:cNvPr>
          <p:cNvPicPr>
            <a:picLocks noChangeAspect="1"/>
          </p:cNvPicPr>
          <p:nvPr>
            <a:videoFile r:link="rId8"/>
            <p:extLst>
              <p:ext uri="{DAA4B4D4-6D71-4841-9C94-3DE7FCFB9230}">
                <p14:media xmlns:p14="http://schemas.microsoft.com/office/powerpoint/2010/main" r:embed="rId7">
                  <p14:bmkLst>
                    <p14:bmk name="Bookmark 1" time="34853.8666"/>
                  </p14:bmkLst>
                </p14:media>
              </p:ext>
            </p:extLst>
          </p:nvPr>
        </p:nvPicPr>
        <p:blipFill>
          <a:blip r:embed="rId10"/>
          <a:stretch>
            <a:fillRect/>
          </a:stretch>
        </p:blipFill>
        <p:spPr>
          <a:xfrm>
            <a:off x="4648200" y="3733800"/>
            <a:ext cx="4381500" cy="1234225"/>
          </a:xfrm>
          <a:prstGeom prst="rect">
            <a:avLst/>
          </a:prstGeom>
        </p:spPr>
      </p:pic>
      <p:sp>
        <p:nvSpPr>
          <p:cNvPr id="13" name="Rectangle 12"/>
          <p:cNvSpPr/>
          <p:nvPr/>
        </p:nvSpPr>
        <p:spPr>
          <a:xfrm>
            <a:off x="5162550" y="5098207"/>
            <a:ext cx="3352800" cy="738664"/>
          </a:xfrm>
          <a:prstGeom prst="rect">
            <a:avLst/>
          </a:prstGeom>
        </p:spPr>
        <p:txBody>
          <a:bodyPr wrap="square">
            <a:spAutoFit/>
          </a:bodyPr>
          <a:lstStyle/>
          <a:p>
            <a:pPr algn="ctr"/>
            <a:r>
              <a:rPr lang="en-US" sz="1400" dirty="0" smtClean="0">
                <a:solidFill>
                  <a:schemeClr val="bg1"/>
                </a:solidFill>
              </a:rPr>
              <a:t>Demonstration of successful teamwork. Base deploys a helicopter that effectively draws enemy away</a:t>
            </a:r>
            <a:endParaRPr lang="en-US" sz="1400" dirty="0">
              <a:solidFill>
                <a:schemeClr val="bg1"/>
              </a:solidFill>
            </a:endParaRPr>
          </a:p>
        </p:txBody>
      </p:sp>
      <p:sp>
        <p:nvSpPr>
          <p:cNvPr id="16" name="Rectangle 15"/>
          <p:cNvSpPr/>
          <p:nvPr/>
        </p:nvSpPr>
        <p:spPr>
          <a:xfrm>
            <a:off x="947402" y="2824219"/>
            <a:ext cx="2715296" cy="523220"/>
          </a:xfrm>
          <a:prstGeom prst="rect">
            <a:avLst/>
          </a:prstGeom>
        </p:spPr>
        <p:txBody>
          <a:bodyPr wrap="square">
            <a:spAutoFit/>
          </a:bodyPr>
          <a:lstStyle/>
          <a:p>
            <a:pPr algn="ctr"/>
            <a:r>
              <a:rPr lang="en-US" sz="1400" dirty="0">
                <a:solidFill>
                  <a:schemeClr val="bg1"/>
                </a:solidFill>
              </a:rPr>
              <a:t>Base is too greedy, refuses to deploy helicopter due to cost</a:t>
            </a:r>
          </a:p>
        </p:txBody>
      </p:sp>
      <p:sp>
        <p:nvSpPr>
          <p:cNvPr id="20" name="Rectangle 19"/>
          <p:cNvSpPr/>
          <p:nvPr/>
        </p:nvSpPr>
        <p:spPr>
          <a:xfrm>
            <a:off x="781050" y="5098207"/>
            <a:ext cx="3048000" cy="738664"/>
          </a:xfrm>
          <a:prstGeom prst="rect">
            <a:avLst/>
          </a:prstGeom>
        </p:spPr>
        <p:txBody>
          <a:bodyPr wrap="square">
            <a:spAutoFit/>
          </a:bodyPr>
          <a:lstStyle/>
          <a:p>
            <a:pPr algn="ctr"/>
            <a:r>
              <a:rPr lang="en-US" sz="1400" dirty="0" smtClean="0">
                <a:solidFill>
                  <a:schemeClr val="bg1"/>
                </a:solidFill>
              </a:rPr>
              <a:t>Soldier is too aggressive wanting to reach the goal, and runs straight into the enemy</a:t>
            </a:r>
            <a:endParaRPr lang="en-US" sz="1400" dirty="0">
              <a:solidFill>
                <a:schemeClr val="bg1"/>
              </a:solidFill>
            </a:endParaRPr>
          </a:p>
        </p:txBody>
      </p:sp>
      <p:pic>
        <p:nvPicPr>
          <p:cNvPr id="1027" name="Picture 3" descr="C:\Users\ryang\Desktop\Videos\scene00401.png"/>
          <p:cNvPicPr>
            <a:picLocks noChangeAspect="1" noChangeArrowheads="1"/>
          </p:cNvPicPr>
          <p:nvPr/>
        </p:nvPicPr>
        <p:blipFill>
          <a:blip r:embed="rId13">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14300" y="1524000"/>
            <a:ext cx="4381500" cy="122927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ryang\Desktop\Videos\scene01251.png"/>
          <p:cNvPicPr>
            <a:picLocks noChangeAspect="1" noChangeArrowheads="1"/>
          </p:cNvPicPr>
          <p:nvPr/>
        </p:nvPicPr>
        <p:blipFill>
          <a:blip r:embed="rId14">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4648200" y="1524000"/>
            <a:ext cx="4381500" cy="1234225"/>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C:\Users\ryang\Desktop\Videos\scene00351.png"/>
          <p:cNvPicPr>
            <a:picLocks noChangeAspect="1" noChangeArrowheads="1"/>
          </p:cNvPicPr>
          <p:nvPr/>
        </p:nvPicPr>
        <p:blipFill>
          <a:blip r:embed="rId15">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14301" y="3733800"/>
            <a:ext cx="4381500" cy="12342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Users\ryang\Desktop\Videos\scene00851.png"/>
          <p:cNvPicPr>
            <a:picLocks noChangeAspect="1" noChangeArrowheads="1"/>
          </p:cNvPicPr>
          <p:nvPr/>
        </p:nvPicPr>
        <p:blipFill>
          <a:blip r:embed="rId16">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4648200" y="3733800"/>
            <a:ext cx="4381500" cy="1234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7621437"/>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video>
                  <p:cMediaNode vol="80000" mute="1">
                    <p:cTn id="2" fill="hold" display="0">
                      <p:stCondLst>
                        <p:cond delay="indefinite"/>
                      </p:stCondLst>
                    </p:cTn>
                    <p:tgtEl>
                      <p:spTgt spid="5"/>
                    </p:tgtEl>
                  </p:cMediaNode>
                </p:video>
                <p:video>
                  <p:cMediaNode vol="80000" mute="1">
                    <p:cTn id="3" fill="hold" display="0">
                      <p:stCondLst>
                        <p:cond delay="indefinite"/>
                      </p:stCondLst>
                    </p:cTn>
                    <p:tgtEl>
                      <p:spTgt spid="8"/>
                    </p:tgtEl>
                  </p:cMediaNode>
                </p:video>
                <p:video>
                  <p:cMediaNode vol="80000" mute="1">
                    <p:cTn id="4" fill="hold" display="0">
                      <p:stCondLst>
                        <p:cond delay="indefinite"/>
                      </p:stCondLst>
                    </p:cTn>
                    <p:tgtEl>
                      <p:spTgt spid="10"/>
                    </p:tgtEl>
                  </p:cMediaNode>
                </p:video>
                <p:video>
                  <p:cMediaNode vol="80000" mute="1">
                    <p:cTn id="5" fill="hold" display="0">
                      <p:stCondLst>
                        <p:cond delay="indefinite"/>
                      </p:stCondLst>
                    </p:cTn>
                    <p:tgtEl>
                      <p:spTgt spid="12"/>
                    </p:tgtEl>
                  </p:cMediaNode>
                </p:video>
                <p:seq concurrent="1" nextAc="seek">
                  <p:cTn id="6" restart="whenNotActive" fill="hold" evtFilter="cancelBubble" nodeType="interactiveSeq">
                    <p:stCondLst>
                      <p:cond evt="onMediaBookmark" delay="0">
                        <p:tgtEl>
                          <p14:bmkTgt spid="5" bmkName="Bookmark 1"/>
                        </p:tgtEl>
                      </p:cond>
                    </p:stCondLst>
                    <p:endSync evt="end" delay="0">
                      <p:rtn val="all"/>
                    </p:endSync>
                    <p:childTnLst>
                      <p:par>
                        <p:cTn id="7" fill="hold">
                          <p:stCondLst>
                            <p:cond delay="0"/>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027"/>
                                            </p:tgtEl>
                                            <p:attrNameLst>
                                              <p:attrName>style.visibility</p:attrName>
                                            </p:attrNameLst>
                                          </p:cBhvr>
                                          <p:to>
                                            <p:strVal val="visible"/>
                                          </p:to>
                                        </p:set>
                                        <p:animEffect transition="in" filter="fade">
                                          <p:cBhvr>
                                            <p:cTn id="11" dur="500"/>
                                            <p:tgtEl>
                                              <p:spTgt spid="1027"/>
                                            </p:tgtEl>
                                          </p:cBhvr>
                                        </p:animEffect>
                                      </p:childTnLst>
                                    </p:cTn>
                                  </p:par>
                                </p:childTnLst>
                              </p:cTn>
                            </p:par>
                          </p:childTnLst>
                        </p:cTn>
                      </p:par>
                    </p:childTnLst>
                  </p:cTn>
                  <p:nextCondLst>
                    <p:cond evt="onMediaBookmark" delay="0">
                      <p:tgtEl>
                        <p14:bmkTgt spid="5" bmkName="Bookmark 1"/>
                      </p:tgtEl>
                    </p:cond>
                  </p:nextCondLst>
                </p:seq>
                <p:seq concurrent="1" nextAc="seek">
                  <p:cTn id="12" restart="whenNotActive" fill="hold" evtFilter="cancelBubble" nodeType="interactiveSeq">
                    <p:stCondLst>
                      <p:cond evt="onMediaBookmark" delay="0">
                        <p:tgtEl>
                          <p14:bmkTgt spid="10" bmkName="Bookmark 1"/>
                        </p:tgtEl>
                      </p:cond>
                    </p:stCondLst>
                    <p:endSync evt="end" delay="0">
                      <p:rtn val="all"/>
                    </p:endSync>
                    <p:childTnLst>
                      <p:par>
                        <p:cTn id="13" fill="hold">
                          <p:stCondLst>
                            <p:cond delay="0"/>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28"/>
                                            </p:tgtEl>
                                            <p:attrNameLst>
                                              <p:attrName>style.visibility</p:attrName>
                                            </p:attrNameLst>
                                          </p:cBhvr>
                                          <p:to>
                                            <p:strVal val="visible"/>
                                          </p:to>
                                        </p:set>
                                      </p:childTnLst>
                                    </p:cTn>
                                  </p:par>
                                </p:childTnLst>
                              </p:cTn>
                            </p:par>
                          </p:childTnLst>
                        </p:cTn>
                      </p:par>
                    </p:childTnLst>
                  </p:cTn>
                  <p:nextCondLst>
                    <p:cond evt="onMediaBookmark" delay="0">
                      <p:tgtEl>
                        <p14:bmkTgt spid="10" bmkName="Bookmark 1"/>
                      </p:tgtEl>
                    </p:cond>
                  </p:nextCondLst>
                </p:seq>
                <p:seq concurrent="1" nextAc="seek">
                  <p:cTn id="17" restart="whenNotActive" fill="hold" evtFilter="cancelBubble" nodeType="interactiveSeq">
                    <p:stCondLst>
                      <p:cond evt="onMediaBookmark" delay="0">
                        <p:tgtEl>
                          <p14:bmkTgt spid="8" bmkName="Bookmark 2"/>
                        </p:tgtEl>
                      </p:cond>
                    </p:stCondLst>
                    <p:endSync evt="end" delay="0">
                      <p:rtn val="all"/>
                    </p:endSync>
                    <p:childTnLst>
                      <p:par>
                        <p:cTn id="18" fill="hold">
                          <p:stCondLst>
                            <p:cond delay="0"/>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029"/>
                                            </p:tgtEl>
                                            <p:attrNameLst>
                                              <p:attrName>style.visibility</p:attrName>
                                            </p:attrNameLst>
                                          </p:cBhvr>
                                          <p:to>
                                            <p:strVal val="visible"/>
                                          </p:to>
                                        </p:set>
                                      </p:childTnLst>
                                    </p:cTn>
                                  </p:par>
                                </p:childTnLst>
                              </p:cTn>
                            </p:par>
                          </p:childTnLst>
                        </p:cTn>
                      </p:par>
                    </p:childTnLst>
                  </p:cTn>
                  <p:nextCondLst>
                    <p:cond evt="onMediaBookmark" delay="0">
                      <p:tgtEl>
                        <p14:bmkTgt spid="8" bmkName="Bookmark 2"/>
                      </p:tgtEl>
                    </p:cond>
                  </p:nextCondLst>
                </p:seq>
                <p:seq concurrent="1" nextAc="seek">
                  <p:cTn id="22" restart="whenNotActive" fill="hold" evtFilter="cancelBubble" nodeType="interactiveSeq">
                    <p:stCondLst>
                      <p:cond evt="onMediaBookmark" delay="0">
                        <p:tgtEl>
                          <p14:bmkTgt spid="12" bmkName="Bookmark 1"/>
                        </p:tgtEl>
                      </p:cond>
                    </p:stCondLst>
                    <p:endSync evt="end" delay="0">
                      <p:rtn val="all"/>
                    </p:endSync>
                    <p:childTnLst>
                      <p:par>
                        <p:cTn id="23" fill="hold">
                          <p:stCondLst>
                            <p:cond delay="0"/>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30"/>
                                            </p:tgtEl>
                                            <p:attrNameLst>
                                              <p:attrName>style.visibility</p:attrName>
                                            </p:attrNameLst>
                                          </p:cBhvr>
                                          <p:to>
                                            <p:strVal val="visible"/>
                                          </p:to>
                                        </p:set>
                                      </p:childTnLst>
                                    </p:cTn>
                                  </p:par>
                                </p:childTnLst>
                              </p:cTn>
                            </p:par>
                          </p:childTnLst>
                        </p:cTn>
                      </p:par>
                    </p:childTnLst>
                  </p:cTn>
                  <p:nextCondLst>
                    <p:cond evt="onMediaBookmark" delay="0">
                      <p:tgtEl>
                        <p14:bmkTgt spid="12" bmkName="Bookmark 1"/>
                      </p:tgtEl>
                    </p:cond>
                  </p:nextCondLst>
                </p:seq>
              </p:childTnLst>
            </p:cTn>
          </p:par>
        </p:tnLst>
      </p:timing>
    </mc:Choice>
    <mc:Fallback>
      <p:timing>
        <p:tnLst>
          <p:par>
            <p:cTn id="1" dur="indefinite" restart="never" nodeType="tmRoot">
              <p:childTnLst>
                <p:video>
                  <p:cMediaNode vol="80000" mute="1">
                    <p:cTn id="2" fill="hold" display="0">
                      <p:stCondLst>
                        <p:cond delay="indefinite"/>
                      </p:stCondLst>
                    </p:cTn>
                    <p:tgtEl>
                      <p:spTgt spid="5"/>
                    </p:tgtEl>
                  </p:cMediaNode>
                </p:video>
                <p:video>
                  <p:cMediaNode vol="80000" mute="1">
                    <p:cTn id="3" fill="hold" display="0">
                      <p:stCondLst>
                        <p:cond delay="indefinite"/>
                      </p:stCondLst>
                    </p:cTn>
                    <p:tgtEl>
                      <p:spTgt spid="8"/>
                    </p:tgtEl>
                  </p:cMediaNode>
                </p:video>
                <p:video>
                  <p:cMediaNode vol="80000" mute="1">
                    <p:cTn id="4" fill="hold" display="0">
                      <p:stCondLst>
                        <p:cond delay="indefinite"/>
                      </p:stCondLst>
                    </p:cTn>
                    <p:tgtEl>
                      <p:spTgt spid="10"/>
                    </p:tgtEl>
                  </p:cMediaNode>
                </p:video>
                <p:video>
                  <p:cMediaNode vol="80000" mute="1">
                    <p:cTn id="5" fill="hold" display="0">
                      <p:stCondLst>
                        <p:cond delay="indefinite"/>
                      </p:stCondLst>
                    </p:cTn>
                    <p:tgtEl>
                      <p:spTgt spid="12"/>
                    </p:tgtEl>
                  </p:cMediaNode>
                </p:video>
              </p:childTnLst>
            </p:cTn>
          </p:par>
        </p:tn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Goals</a:t>
            </a:r>
          </a:p>
        </p:txBody>
      </p:sp>
      <p:sp>
        <p:nvSpPr>
          <p:cNvPr id="3" name="Content Placeholder 2"/>
          <p:cNvSpPr>
            <a:spLocks noGrp="1"/>
          </p:cNvSpPr>
          <p:nvPr>
            <p:ph idx="1"/>
          </p:nvPr>
        </p:nvSpPr>
        <p:spPr/>
        <p:txBody>
          <a:bodyPr/>
          <a:lstStyle/>
          <a:p>
            <a:r>
              <a:rPr lang="en-US" dirty="0"/>
              <a:t>Train the agents to perform better after receiving feedback</a:t>
            </a:r>
          </a:p>
          <a:p>
            <a:endParaRPr lang="en-US" dirty="0"/>
          </a:p>
          <a:p>
            <a:r>
              <a:rPr lang="en-US" dirty="0"/>
              <a:t>Take the trained agents and put them in other scenarios to see how they perform</a:t>
            </a:r>
          </a:p>
          <a:p>
            <a:endParaRPr lang="en-US" dirty="0"/>
          </a:p>
          <a:p>
            <a:r>
              <a:rPr lang="en-US" dirty="0" smtClean="0"/>
              <a:t>Create a virtual </a:t>
            </a:r>
            <a:r>
              <a:rPr lang="en-US" dirty="0"/>
              <a:t>tutor that provides feedback on agents’ performance</a:t>
            </a:r>
          </a:p>
          <a:p>
            <a:endParaRPr lang="en-US" dirty="0"/>
          </a:p>
          <a:p>
            <a:endParaRPr lang="en-US" dirty="0"/>
          </a:p>
        </p:txBody>
      </p:sp>
    </p:spTree>
    <p:extLst>
      <p:ext uri="{BB962C8B-B14F-4D97-AF65-F5344CB8AC3E}">
        <p14:creationId xmlns:p14="http://schemas.microsoft.com/office/powerpoint/2010/main" val="1886993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2712"/>
          <a:stretch/>
        </p:blipFill>
        <p:spPr>
          <a:xfrm>
            <a:off x="975360" y="2447925"/>
            <a:ext cx="7193280" cy="1962150"/>
          </a:xfrm>
          <a:prstGeom prst="rect">
            <a:avLst/>
          </a:prstGeom>
        </p:spPr>
      </p:pic>
    </p:spTree>
    <p:extLst>
      <p:ext uri="{BB962C8B-B14F-4D97-AF65-F5344CB8AC3E}">
        <p14:creationId xmlns:p14="http://schemas.microsoft.com/office/powerpoint/2010/main" val="1913712675"/>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ICT Colors">
      <a:dk1>
        <a:srgbClr val="3F3F3F"/>
      </a:dk1>
      <a:lt1>
        <a:srgbClr val="FFFFFF"/>
      </a:lt1>
      <a:dk2>
        <a:srgbClr val="3F3F3F"/>
      </a:dk2>
      <a:lt2>
        <a:srgbClr val="FFFFFF"/>
      </a:lt2>
      <a:accent1>
        <a:srgbClr val="FFCC00"/>
      </a:accent1>
      <a:accent2>
        <a:srgbClr val="88C200"/>
      </a:accent2>
      <a:accent3>
        <a:srgbClr val="FF783D"/>
      </a:accent3>
      <a:accent4>
        <a:srgbClr val="969696"/>
      </a:accent4>
      <a:accent5>
        <a:srgbClr val="FFCC00"/>
      </a:accent5>
      <a:accent6>
        <a:srgbClr val="FFFFFF"/>
      </a:accent6>
      <a:hlink>
        <a:srgbClr val="FFCC00"/>
      </a:hlink>
      <a:folHlink>
        <a:srgbClr val="FF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ver Slide">
  <a:themeElements>
    <a:clrScheme name="ICT Colors">
      <a:dk1>
        <a:srgbClr val="3F3F3F"/>
      </a:dk1>
      <a:lt1>
        <a:srgbClr val="FFFFFF"/>
      </a:lt1>
      <a:dk2>
        <a:srgbClr val="3F3F3F"/>
      </a:dk2>
      <a:lt2>
        <a:srgbClr val="FFFFFF"/>
      </a:lt2>
      <a:accent1>
        <a:srgbClr val="FFCC00"/>
      </a:accent1>
      <a:accent2>
        <a:srgbClr val="88C200"/>
      </a:accent2>
      <a:accent3>
        <a:srgbClr val="FF783D"/>
      </a:accent3>
      <a:accent4>
        <a:srgbClr val="969696"/>
      </a:accent4>
      <a:accent5>
        <a:srgbClr val="FFCC00"/>
      </a:accent5>
      <a:accent6>
        <a:srgbClr val="FFFFFF"/>
      </a:accent6>
      <a:hlink>
        <a:srgbClr val="FFCC00"/>
      </a:hlink>
      <a:folHlink>
        <a:srgbClr val="FFCC00"/>
      </a:folHlink>
    </a:clrScheme>
    <a:fontScheme name="ICT Template Fonts">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Grey Bullets">
  <a:themeElements>
    <a:clrScheme name="ICT Colors">
      <a:dk1>
        <a:srgbClr val="3F3F3F"/>
      </a:dk1>
      <a:lt1>
        <a:srgbClr val="FFFFFF"/>
      </a:lt1>
      <a:dk2>
        <a:srgbClr val="3F3F3F"/>
      </a:dk2>
      <a:lt2>
        <a:srgbClr val="FFFFFF"/>
      </a:lt2>
      <a:accent1>
        <a:srgbClr val="FFCC00"/>
      </a:accent1>
      <a:accent2>
        <a:srgbClr val="88C200"/>
      </a:accent2>
      <a:accent3>
        <a:srgbClr val="FF783D"/>
      </a:accent3>
      <a:accent4>
        <a:srgbClr val="969696"/>
      </a:accent4>
      <a:accent5>
        <a:srgbClr val="FFCC00"/>
      </a:accent5>
      <a:accent6>
        <a:srgbClr val="FFFFFF"/>
      </a:accent6>
      <a:hlink>
        <a:srgbClr val="FFCC00"/>
      </a:hlink>
      <a:folHlink>
        <a:srgbClr val="FFCC00"/>
      </a:folHlink>
    </a:clrScheme>
    <a:fontScheme name="ICT Template Fonts">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White Bullets">
  <a:themeElements>
    <a:clrScheme name="ICT Colors">
      <a:dk1>
        <a:srgbClr val="3F3F3F"/>
      </a:dk1>
      <a:lt1>
        <a:srgbClr val="FFFFFF"/>
      </a:lt1>
      <a:dk2>
        <a:srgbClr val="3F3F3F"/>
      </a:dk2>
      <a:lt2>
        <a:srgbClr val="FFFFFF"/>
      </a:lt2>
      <a:accent1>
        <a:srgbClr val="FFCC00"/>
      </a:accent1>
      <a:accent2>
        <a:srgbClr val="88C200"/>
      </a:accent2>
      <a:accent3>
        <a:srgbClr val="FF783D"/>
      </a:accent3>
      <a:accent4>
        <a:srgbClr val="969696"/>
      </a:accent4>
      <a:accent5>
        <a:srgbClr val="FFCC00"/>
      </a:accent5>
      <a:accent6>
        <a:srgbClr val="FFFFFF"/>
      </a:accent6>
      <a:hlink>
        <a:srgbClr val="FFCC00"/>
      </a:hlink>
      <a:folHlink>
        <a:srgbClr val="FFCC00"/>
      </a:folHlink>
    </a:clrScheme>
    <a:fontScheme name="ICT Template Fonts">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ection Head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Callou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Blank">
  <a:themeElements>
    <a:clrScheme name="ICT Colors">
      <a:dk1>
        <a:srgbClr val="3F3F3F"/>
      </a:dk1>
      <a:lt1>
        <a:srgbClr val="FFFFFF"/>
      </a:lt1>
      <a:dk2>
        <a:srgbClr val="3F3F3F"/>
      </a:dk2>
      <a:lt2>
        <a:srgbClr val="FFFFFF"/>
      </a:lt2>
      <a:accent1>
        <a:srgbClr val="FFCC00"/>
      </a:accent1>
      <a:accent2>
        <a:srgbClr val="88C200"/>
      </a:accent2>
      <a:accent3>
        <a:srgbClr val="FF783D"/>
      </a:accent3>
      <a:accent4>
        <a:srgbClr val="969696"/>
      </a:accent4>
      <a:accent5>
        <a:srgbClr val="FFCC00"/>
      </a:accent5>
      <a:accent6>
        <a:srgbClr val="FFFFFF"/>
      </a:accent6>
      <a:hlink>
        <a:srgbClr val="FFCC00"/>
      </a:hlink>
      <a:folHlink>
        <a:srgbClr val="FFCC00"/>
      </a:folHlink>
    </a:clrScheme>
    <a:fontScheme name="ICT Template Fonts">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End 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Media Asset Document" ma:contentTypeID="0x0101007EB061E03F1D32468CE058431685855800ED09E3B6A4141246834EAD67086E62EF" ma:contentTypeVersion="5" ma:contentTypeDescription="" ma:contentTypeScope="" ma:versionID="26bd650e0431fd7d9e5b2cb1241cb75b">
  <xsd:schema xmlns:xsd="http://www.w3.org/2001/XMLSchema" xmlns:xs="http://www.w3.org/2001/XMLSchema" xmlns:p="http://schemas.microsoft.com/office/2006/metadata/properties" xmlns:ns2="http://schemas.microsoft.com/sharepoint.v3" xmlns:ns3="f08c70a4-1606-4378-9090-19e3ea45b122" targetNamespace="http://schemas.microsoft.com/office/2006/metadata/properties" ma:root="true" ma:fieldsID="7459c1681b787d4b52bf491dc675c9b5" ns2:_="" ns3:_="">
    <xsd:import namespace="http://schemas.microsoft.com/sharepoint.v3"/>
    <xsd:import namespace="f08c70a4-1606-4378-9090-19e3ea45b122"/>
    <xsd:element name="properties">
      <xsd:complexType>
        <xsd:sequence>
          <xsd:element name="documentManagement">
            <xsd:complexType>
              <xsd:all>
                <xsd:element ref="ns2:CategoryDescription" minOccurs="0"/>
                <xsd:element ref="ns3:l68d2113b6fb4ce2a455168974164563" minOccurs="0"/>
                <xsd:element ref="ns3:TaxCatchAll" minOccurs="0"/>
                <xsd:element ref="ns3: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CategoryDescription" ma:index="2" nillable="true" ma:displayName="Descriptions" ma:internalName="CategoryDescription" ma:readOnly="fals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08c70a4-1606-4378-9090-19e3ea45b122" elementFormDefault="qualified">
    <xsd:import namespace="http://schemas.microsoft.com/office/2006/documentManagement/types"/>
    <xsd:import namespace="http://schemas.microsoft.com/office/infopath/2007/PartnerControls"/>
    <xsd:element name="l68d2113b6fb4ce2a455168974164563" ma:index="8" nillable="true" ma:taxonomy="true" ma:internalName="l68d2113b6fb4ce2a455168974164563" ma:taxonomyFieldName="Asset_x0020_Category" ma:displayName="Asset Category" ma:default="" ma:fieldId="{568d2113-b6fb-4ce2-a455-168974164563}" ma:taxonomyMulti="true" ma:sspId="4a3f7624-f3ce-42c6-b1dc-031a20ec580e" ma:termSetId="c7ab0ae9-1064-46b8-bc78-3aeb237afb79" ma:anchorId="97ebf628-9030-4bb0-8944-d0187d193e89" ma:open="false" ma:isKeyword="false">
      <xsd:complexType>
        <xsd:sequence>
          <xsd:element ref="pc:Terms" minOccurs="0" maxOccurs="1"/>
        </xsd:sequence>
      </xsd:complexType>
    </xsd:element>
    <xsd:element name="TaxCatchAll" ma:index="9" nillable="true" ma:displayName="Taxonomy Catch All Column" ma:hidden="true" ma:list="{adbac8d4-f373-4ebb-957d-18709828d2e1}" ma:internalName="TaxCatchAll" ma:showField="CatchAllData" ma:web="f08c70a4-1606-4378-9090-19e3ea45b122">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adbac8d4-f373-4ebb-957d-18709828d2e1}" ma:internalName="TaxCatchAllLabel" ma:readOnly="true" ma:showField="CatchAllDataLabel" ma:web="f08c70a4-1606-4378-9090-19e3ea45b12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f08c70a4-1606-4378-9090-19e3ea45b122">
      <Value>7</Value>
    </TaxCatchAll>
    <CategoryDescription xmlns="http://schemas.microsoft.com/sharepoint.v3">ICT PowerPoint Template 4x3. Contains updated 2014 contract language</CategoryDescription>
    <l68d2113b6fb4ce2a455168974164563 xmlns="f08c70a4-1606-4378-9090-19e3ea45b122">
      <Terms xmlns="http://schemas.microsoft.com/office/infopath/2007/PartnerControls">
        <TermInfo xmlns="http://schemas.microsoft.com/office/infopath/2007/PartnerControls">
          <TermName xmlns="http://schemas.microsoft.com/office/infopath/2007/PartnerControls">Forms ＆ Templates</TermName>
          <TermId xmlns="http://schemas.microsoft.com/office/infopath/2007/PartnerControls">2b1b2c69-e82b-44e5-b01f-b76a6f66d8a4</TermId>
        </TermInfo>
      </Terms>
    </l68d2113b6fb4ce2a455168974164563>
  </documentManagement>
</p:properties>
</file>

<file path=customXml/itemProps1.xml><?xml version="1.0" encoding="utf-8"?>
<ds:datastoreItem xmlns:ds="http://schemas.openxmlformats.org/officeDocument/2006/customXml" ds:itemID="{3445862E-70BE-47E2-9405-A207005EAA3F}">
  <ds:schemaRefs>
    <ds:schemaRef ds:uri="http://schemas.microsoft.com/sharepoint/v3/contenttype/forms"/>
  </ds:schemaRefs>
</ds:datastoreItem>
</file>

<file path=customXml/itemProps2.xml><?xml version="1.0" encoding="utf-8"?>
<ds:datastoreItem xmlns:ds="http://schemas.openxmlformats.org/officeDocument/2006/customXml" ds:itemID="{D604061A-28F8-4828-A93B-6835EE0B0B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f08c70a4-1606-4378-9090-19e3ea45b12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A92BC1E-3433-45F3-BE1E-92F669E9C1D3}">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f08c70a4-1606-4378-9090-19e3ea45b122"/>
    <ds:schemaRef ds:uri="http://schemas.microsoft.com/office/2006/documentManagement/types"/>
    <ds:schemaRef ds:uri="http://schemas.microsoft.com/sharepoint.v3"/>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ICT_PPT4x3_Jul2012</Template>
  <TotalTime>1336</TotalTime>
  <Words>1116</Words>
  <Application>Microsoft Office PowerPoint</Application>
  <PresentationFormat>On-screen Show (4:3)</PresentationFormat>
  <Paragraphs>139</Paragraphs>
  <Slides>9</Slides>
  <Notes>7</Notes>
  <HiddenSlides>1</HiddenSlides>
  <MMClips>4</MMClips>
  <ScaleCrop>false</ScaleCrop>
  <HeadingPairs>
    <vt:vector size="4" baseType="variant">
      <vt:variant>
        <vt:lpstr>Theme</vt:lpstr>
      </vt:variant>
      <vt:variant>
        <vt:i4>8</vt:i4>
      </vt:variant>
      <vt:variant>
        <vt:lpstr>Slide Titles</vt:lpstr>
      </vt:variant>
      <vt:variant>
        <vt:i4>9</vt:i4>
      </vt:variant>
    </vt:vector>
  </HeadingPairs>
  <TitlesOfParts>
    <vt:vector size="17" baseType="lpstr">
      <vt:lpstr>Custom Design</vt:lpstr>
      <vt:lpstr>Cover Slide</vt:lpstr>
      <vt:lpstr>Grey Bullets</vt:lpstr>
      <vt:lpstr>White Bullets</vt:lpstr>
      <vt:lpstr>Section Header</vt:lpstr>
      <vt:lpstr>Callout</vt:lpstr>
      <vt:lpstr>Blank</vt:lpstr>
      <vt:lpstr>End Logo</vt:lpstr>
      <vt:lpstr>PowerPoint Presentation</vt:lpstr>
      <vt:lpstr>Tutoring for Team Training</vt:lpstr>
      <vt:lpstr>Simulating Social Interactions</vt:lpstr>
      <vt:lpstr>Scenario Setup</vt:lpstr>
      <vt:lpstr>Scenario Setup</vt:lpstr>
      <vt:lpstr>Scenario Setup</vt:lpstr>
      <vt:lpstr>Scenario Performances</vt:lpstr>
      <vt:lpstr>Future Goals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ICT_PowerPoint_4x3</dc:title>
  <dc:creator>Jenna Boozer</dc:creator>
  <cp:lastModifiedBy>Richard Yang</cp:lastModifiedBy>
  <cp:revision>60</cp:revision>
  <cp:lastPrinted>2012-02-07T18:57:58Z</cp:lastPrinted>
  <dcterms:created xsi:type="dcterms:W3CDTF">2012-07-24T17:16:44Z</dcterms:created>
  <dcterms:modified xsi:type="dcterms:W3CDTF">2016-07-25T16:00:41Z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0x0101007EB061E03F1D32468CE058431685855800ED09E3B6A4141246834EAD67086E62EF</vt:lpwstr>
  </property>
  <property fmtid="{D5CDD505-2E9C-101B-9397-08002B2CF9AE}" pid="3" name="Asset Category">
    <vt:lpwstr>7;#Forms ＆ Templates|2b1b2c69-e82b-44e5-b01f-b76a6f66d8a4</vt:lpwstr>
  </property>
</Properties>
</file>

<file path=docProps/thumbnail.jpeg>
</file>